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4" r:id="rId2"/>
    <p:sldId id="265" r:id="rId3"/>
    <p:sldId id="269" r:id="rId4"/>
    <p:sldId id="266" r:id="rId5"/>
    <p:sldId id="267" r:id="rId6"/>
    <p:sldId id="283" r:id="rId7"/>
    <p:sldId id="268" r:id="rId8"/>
    <p:sldId id="271" r:id="rId9"/>
    <p:sldId id="270" r:id="rId10"/>
    <p:sldId id="272" r:id="rId11"/>
    <p:sldId id="275" r:id="rId12"/>
    <p:sldId id="274" r:id="rId13"/>
    <p:sldId id="277" r:id="rId14"/>
    <p:sldId id="278" r:id="rId15"/>
    <p:sldId id="279" r:id="rId16"/>
    <p:sldId id="280" r:id="rId17"/>
    <p:sldId id="281" r:id="rId18"/>
    <p:sldId id="282" r:id="rId1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howGuides="1">
      <p:cViewPr varScale="1">
        <p:scale>
          <a:sx n="63" d="100"/>
          <a:sy n="63" d="100"/>
        </p:scale>
        <p:origin x="76" y="8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5/11/2021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5/11/2021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wanted face-to-face learning, and PSC mostly provided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Cathy Dove</a:t>
            </a:r>
            <a:r>
              <a:rPr lang="en-US" baseline="0" dirty="0" smtClean="0"/>
              <a:t> used to use a business phrase, that it is easier to make change when stuck on a “burning deck.”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3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market is rural white males.</a:t>
            </a:r>
            <a:r>
              <a:rPr lang="en-US" baseline="0" dirty="0" smtClean="0"/>
              <a:t> The future of the US, and US higher education, is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2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schools “yield” under</a:t>
            </a:r>
            <a:r>
              <a:rPr lang="en-US" baseline="0" dirty="0" smtClean="0"/>
              <a:t> 8% of their admissions into deposits. We are over 20%</a:t>
            </a:r>
          </a:p>
          <a:p>
            <a:r>
              <a:rPr lang="en-US" baseline="0" dirty="0" smtClean="0"/>
              <a:t>EAB ranks applicants on their academic strength from 1-5. We are getting more 4s and 5s thanks to the blanket scholarship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Question—so</a:t>
            </a:r>
            <a:r>
              <a:rPr lang="en-US" baseline="0" dirty="0" smtClean="0"/>
              <a:t> how would we get better? I think this is a really hard question!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63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PSC’s actual</a:t>
            </a:r>
            <a:r>
              <a:rPr lang="en-US" baseline="0" dirty="0" smtClean="0"/>
              <a:t> strength is in helping students get a first job. Most of our students are probably not most focused on that, or more would show up for the Job Faire.</a:t>
            </a:r>
          </a:p>
          <a:p>
            <a:r>
              <a:rPr lang="en-US" baseline="0" dirty="0" smtClean="0"/>
              <a:t>EAB research shows that due to Covid-19, current students are significantly less focused on careers than they were, and now care about the experience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1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of these is best? We know hybrid has</a:t>
            </a:r>
            <a:r>
              <a:rPr lang="en-US" baseline="0" dirty="0" smtClean="0"/>
              <a:t> excellent outcomes</a:t>
            </a:r>
          </a:p>
          <a:p>
            <a:r>
              <a:rPr lang="en-US" baseline="0" dirty="0" smtClean="0"/>
              <a:t>Choice model, like DE, requires a trade off which makes them better for some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00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Clay Christensen—”disruptive innovation”. Good companies fail because customers prefer a more convenient but inferior product, which rapidly gets better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5/11/2021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5/11/2021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5/11/2021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5/11/2021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5/11/2021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5/11/2021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5/11/2021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5/11/2021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5/11/2021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 of Higher 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PSC PD May 12,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Learning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012" y="1981200"/>
            <a:ext cx="3924299" cy="2545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3612" y="4800600"/>
            <a:ext cx="369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Gazebo Lighting Picture?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0012" y="1828800"/>
            <a:ext cx="5105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provide a lot beyond the “college experience,” but likely that experience is what brings and keeps students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Campus “traditions”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Learning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Comfortable “hang out” spaces indoors and out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3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builds on the past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12" y="1676400"/>
            <a:ext cx="5628367" cy="4470400"/>
          </a:xfrm>
        </p:spPr>
      </p:pic>
      <p:sp>
        <p:nvSpPr>
          <p:cNvPr id="5" name="TextBox 4"/>
          <p:cNvSpPr txBox="1"/>
          <p:nvPr/>
        </p:nvSpPr>
        <p:spPr>
          <a:xfrm>
            <a:off x="6094412" y="6400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Right place, right time, wrong people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989012" y="1752600"/>
            <a:ext cx="464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 parents went to University College </a:t>
            </a:r>
            <a:r>
              <a:rPr lang="en-US" dirty="0" smtClean="0"/>
              <a:t>at </a:t>
            </a:r>
            <a:r>
              <a:rPr lang="en-US" dirty="0" smtClean="0"/>
              <a:t>the University of Toronto in the late </a:t>
            </a:r>
            <a:r>
              <a:rPr lang="en-US" dirty="0" smtClean="0"/>
              <a:t>40s/early </a:t>
            </a:r>
            <a:r>
              <a:rPr lang="en-US" dirty="0" smtClean="0"/>
              <a:t>50s</a:t>
            </a:r>
          </a:p>
          <a:p>
            <a:endParaRPr lang="en-US" dirty="0"/>
          </a:p>
          <a:p>
            <a:r>
              <a:rPr lang="en-US" dirty="0" smtClean="0"/>
              <a:t>For some this would count as a golden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higher education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812" y="2209800"/>
            <a:ext cx="5181601" cy="3962400"/>
          </a:xfrm>
        </p:spPr>
        <p:txBody>
          <a:bodyPr/>
          <a:lstStyle/>
          <a:p>
            <a:r>
              <a:rPr lang="en-US" dirty="0" smtClean="0"/>
              <a:t>My parents attended </a:t>
            </a:r>
            <a:r>
              <a:rPr lang="en-US" dirty="0" err="1" smtClean="0"/>
              <a:t>UofT</a:t>
            </a:r>
            <a:r>
              <a:rPr lang="en-US" dirty="0" smtClean="0"/>
              <a:t> </a:t>
            </a:r>
          </a:p>
          <a:p>
            <a:r>
              <a:rPr lang="en-US" dirty="0" smtClean="0"/>
              <a:t>A single set degree path</a:t>
            </a:r>
          </a:p>
          <a:p>
            <a:r>
              <a:rPr lang="en-US" dirty="0" smtClean="0"/>
              <a:t>Four years in one place, or no degree at all and “failing”</a:t>
            </a:r>
          </a:p>
          <a:p>
            <a:r>
              <a:rPr lang="en-US" dirty="0" smtClean="0"/>
              <a:t>“Quality” of degree determined by exams at the end of four years</a:t>
            </a:r>
          </a:p>
          <a:p>
            <a:r>
              <a:rPr lang="en-US" dirty="0" smtClean="0"/>
              <a:t>Students were a small cultural elite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3" y="2209800"/>
            <a:ext cx="5180250" cy="3962400"/>
          </a:xfrm>
        </p:spPr>
        <p:txBody>
          <a:bodyPr/>
          <a:lstStyle/>
          <a:p>
            <a:r>
              <a:rPr lang="en-US" dirty="0" smtClean="0"/>
              <a:t>Modular degrees (Erasmus as a model)</a:t>
            </a:r>
          </a:p>
          <a:p>
            <a:r>
              <a:rPr lang="en-US" dirty="0" smtClean="0"/>
              <a:t>Students moving around among colleges and stopping out</a:t>
            </a:r>
          </a:p>
          <a:p>
            <a:r>
              <a:rPr lang="en-US" dirty="0" smtClean="0"/>
              <a:t>Hybrid learning</a:t>
            </a:r>
          </a:p>
          <a:p>
            <a:r>
              <a:rPr lang="en-US" dirty="0" smtClean="0"/>
              <a:t>Internships/study-abroad/and other “experiences”</a:t>
            </a:r>
          </a:p>
          <a:p>
            <a:r>
              <a:rPr lang="en-US" dirty="0" smtClean="0"/>
              <a:t>Student body is more </a:t>
            </a:r>
            <a:r>
              <a:rPr lang="en-US" dirty="0" smtClean="0"/>
              <a:t>representative of society but </a:t>
            </a:r>
            <a:r>
              <a:rPr lang="en-US" dirty="0" smtClean="0"/>
              <a:t>less well prepared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forward for PSC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Remain a “highly residential” college in spirit and practice</a:t>
            </a:r>
          </a:p>
          <a:p>
            <a:r>
              <a:rPr lang="en-US" dirty="0" smtClean="0"/>
              <a:t>Offer more DE classes for flexibility and access reasons</a:t>
            </a:r>
          </a:p>
          <a:p>
            <a:r>
              <a:rPr lang="en-US" dirty="0" smtClean="0"/>
              <a:t>Add some “choice” classes (F2F + Zoom) to help out students and faculty</a:t>
            </a:r>
          </a:p>
          <a:p>
            <a:r>
              <a:rPr lang="en-US" dirty="0" smtClean="0"/>
              <a:t>Double down on internships/study away…this may require some changes to campus culture</a:t>
            </a:r>
          </a:p>
          <a:p>
            <a:r>
              <a:rPr lang="en-US" dirty="0" smtClean="0"/>
              <a:t>Modularity: partnerships NCCC→ PSC, PSC → Clarkson, National Student Exchange, LCMC and </a:t>
            </a:r>
            <a:r>
              <a:rPr lang="en-US" smtClean="0"/>
              <a:t>Acadium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701800"/>
            <a:ext cx="5791200" cy="4470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ASU course sharing</a:t>
            </a:r>
          </a:p>
          <a:p>
            <a:r>
              <a:rPr lang="en-US" sz="2800" dirty="0" err="1" smtClean="0"/>
              <a:t>Acadeum</a:t>
            </a:r>
            <a:r>
              <a:rPr lang="en-US" sz="2800" dirty="0" smtClean="0"/>
              <a:t> (CIC) course sharing</a:t>
            </a:r>
          </a:p>
          <a:p>
            <a:r>
              <a:rPr lang="en-US" sz="2800" dirty="0" smtClean="0"/>
              <a:t>LCMC/</a:t>
            </a:r>
            <a:r>
              <a:rPr lang="en-US" sz="2800" dirty="0" err="1" smtClean="0"/>
              <a:t>Rize</a:t>
            </a:r>
            <a:r>
              <a:rPr lang="en-US" sz="2800" dirty="0" smtClean="0"/>
              <a:t>  curriculum/program sharing</a:t>
            </a:r>
          </a:p>
          <a:p>
            <a:r>
              <a:rPr lang="en-US" sz="2800" dirty="0" smtClean="0"/>
              <a:t>NCCC</a:t>
            </a:r>
          </a:p>
          <a:p>
            <a:r>
              <a:rPr lang="en-US" sz="2800" dirty="0" smtClean="0"/>
              <a:t>Others?</a:t>
            </a:r>
            <a:endParaRPr lang="en-US" sz="2800" dirty="0"/>
          </a:p>
        </p:txBody>
      </p:sp>
      <p:pic>
        <p:nvPicPr>
          <p:cNvPr id="1026" name="Picture 2" descr="https://global-uploads.webflow.com/5efcf38921b2fd2a65b53f9c/5f0321cd91148f2270a2d560_LCMC_Logo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2" y="1828800"/>
            <a:ext cx="3652838" cy="18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585" y="3886200"/>
            <a:ext cx="4381500" cy="81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212" y="5029200"/>
            <a:ext cx="2722971" cy="15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Certificates</a:t>
            </a:r>
            <a:endParaRPr lang="en-US" dirty="0"/>
          </a:p>
        </p:txBody>
      </p:sp>
      <p:pic>
        <p:nvPicPr>
          <p:cNvPr id="4" name="Content Placeholder 3" descr="Free Formal Award &lt;strong&gt;Certificate&lt;/strong&gt; Templates | Customize Onlin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1600200"/>
            <a:ext cx="6457244" cy="4470400"/>
          </a:xfrm>
        </p:spPr>
      </p:pic>
      <p:sp>
        <p:nvSpPr>
          <p:cNvPr id="5" name="TextBox 4"/>
          <p:cNvSpPr txBox="1"/>
          <p:nvPr/>
        </p:nvSpPr>
        <p:spPr>
          <a:xfrm>
            <a:off x="608013" y="2057400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Catie and I are exploring partnerships to support mini certificates to help career advancement</a:t>
            </a:r>
          </a:p>
          <a:p>
            <a:endParaRPr lang="en-US" sz="2800" dirty="0" smtClean="0"/>
          </a:p>
          <a:p>
            <a:r>
              <a:rPr lang="en-US" sz="2800" dirty="0" smtClean="0"/>
              <a:t>If this works we will need (paid) faculty help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13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Evolving models of learning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088426"/>
              </p:ext>
            </p:extLst>
          </p:nvPr>
        </p:nvGraphicFramePr>
        <p:xfrm>
          <a:off x="1598611" y="1752600"/>
          <a:ext cx="9448800" cy="417851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61695">
                  <a:extLst>
                    <a:ext uri="{9D8B030D-6E8A-4147-A177-3AD203B41FA5}">
                      <a16:colId xmlns:a16="http://schemas.microsoft.com/office/drawing/2014/main" val="2424059102"/>
                    </a:ext>
                  </a:extLst>
                </a:gridCol>
                <a:gridCol w="2361695">
                  <a:extLst>
                    <a:ext uri="{9D8B030D-6E8A-4147-A177-3AD203B41FA5}">
                      <a16:colId xmlns:a16="http://schemas.microsoft.com/office/drawing/2014/main" val="4174326135"/>
                    </a:ext>
                  </a:extLst>
                </a:gridCol>
                <a:gridCol w="2362705">
                  <a:extLst>
                    <a:ext uri="{9D8B030D-6E8A-4147-A177-3AD203B41FA5}">
                      <a16:colId xmlns:a16="http://schemas.microsoft.com/office/drawing/2014/main" val="2455088862"/>
                    </a:ext>
                  </a:extLst>
                </a:gridCol>
                <a:gridCol w="2362705">
                  <a:extLst>
                    <a:ext uri="{9D8B030D-6E8A-4147-A177-3AD203B41FA5}">
                      <a16:colId xmlns:a16="http://schemas.microsoft.com/office/drawing/2014/main" val="2702826659"/>
                    </a:ext>
                  </a:extLst>
                </a:gridCol>
              </a:tblGrid>
              <a:tr h="654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Location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Time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NYSED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4094033"/>
                  </a:ext>
                </a:extLst>
              </a:tr>
              <a:tr h="1344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Face to Face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Fixed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Fixed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 special approval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58517"/>
                  </a:ext>
                </a:extLst>
              </a:tr>
              <a:tr h="6545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Distance 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Variable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Variable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Needs DE approval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6698991"/>
                  </a:ext>
                </a:extLst>
              </a:tr>
              <a:tr h="6545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hybrid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Fixed + Variable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Fixed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Counts as F2F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33897"/>
                  </a:ext>
                </a:extLst>
              </a:tr>
              <a:tr h="6545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“choice”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Variable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Fixed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 one knows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5625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7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teaching method going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1701800"/>
            <a:ext cx="4519903" cy="4470400"/>
          </a:xfrm>
        </p:spPr>
        <p:txBody>
          <a:bodyPr/>
          <a:lstStyle/>
          <a:p>
            <a:r>
              <a:rPr lang="en-US" dirty="0"/>
              <a:t>Which of these </a:t>
            </a:r>
            <a:r>
              <a:rPr lang="en-US" dirty="0" smtClean="0"/>
              <a:t>(F2F, DE, Hybrid, Choice) is </a:t>
            </a:r>
            <a:r>
              <a:rPr lang="en-US" dirty="0"/>
              <a:t>best? </a:t>
            </a:r>
            <a:endParaRPr lang="en-US" dirty="0" smtClean="0"/>
          </a:p>
          <a:p>
            <a:r>
              <a:rPr lang="en-US" dirty="0" smtClean="0"/>
              <a:t>For students who need convenience, F2F is not possible, so they go somewhere else (Phoenix, SNHU, SUNY online)</a:t>
            </a:r>
            <a:endParaRPr lang="en-US" dirty="0"/>
          </a:p>
          <a:p>
            <a:r>
              <a:rPr lang="en-US" dirty="0" smtClean="0"/>
              <a:t>We need to remain open to Zoom or F2F+Zoom “choice” teaching.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3" r="36564"/>
          <a:stretch/>
        </p:blipFill>
        <p:spPr>
          <a:xfrm>
            <a:off x="5962883" y="1873092"/>
            <a:ext cx="5521542" cy="39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summer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8" y="1701800"/>
            <a:ext cx="3757903" cy="4470400"/>
          </a:xfrm>
        </p:spPr>
        <p:txBody>
          <a:bodyPr/>
          <a:lstStyle/>
          <a:p>
            <a:r>
              <a:rPr lang="en-US" sz="2800" dirty="0" smtClean="0"/>
              <a:t>We all need to “clear our cache” over the summer</a:t>
            </a:r>
          </a:p>
          <a:p>
            <a:r>
              <a:rPr lang="en-US" sz="2800" dirty="0" smtClean="0"/>
              <a:t>Everyone has held up really well all year. You deserve a brea</a:t>
            </a:r>
            <a:r>
              <a:rPr lang="en-US" dirty="0" smtClean="0"/>
              <a:t>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12" y="1219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 this year at PSC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701800"/>
            <a:ext cx="9904650" cy="4470400"/>
          </a:xfrm>
        </p:spPr>
        <p:txBody>
          <a:bodyPr/>
          <a:lstStyle/>
          <a:p>
            <a:r>
              <a:rPr lang="en-US" dirty="0" smtClean="0"/>
              <a:t>Some distance education (AKA DE, “</a:t>
            </a:r>
            <a:r>
              <a:rPr lang="en-US" dirty="0" smtClean="0"/>
              <a:t>online”)</a:t>
            </a:r>
            <a:endParaRPr lang="en-US" dirty="0" smtClean="0"/>
          </a:p>
          <a:p>
            <a:r>
              <a:rPr lang="en-US" dirty="0" smtClean="0"/>
              <a:t>Some face-to-face only (AKA F2F)</a:t>
            </a:r>
          </a:p>
          <a:p>
            <a:r>
              <a:rPr lang="en-US" dirty="0" smtClean="0"/>
              <a:t>Mostly “choice” courses with F2F and Zoom simultaneously</a:t>
            </a:r>
          </a:p>
          <a:p>
            <a:pPr marL="0" indent="0">
              <a:buNone/>
            </a:pPr>
            <a:r>
              <a:rPr lang="en-US" i="1" dirty="0" smtClean="0"/>
              <a:t>Assuming</a:t>
            </a:r>
            <a:r>
              <a:rPr lang="en-US" dirty="0" smtClean="0"/>
              <a:t> Covid-19 is under control in September 2021</a:t>
            </a:r>
          </a:p>
          <a:p>
            <a:r>
              <a:rPr lang="en-US" dirty="0" smtClean="0"/>
              <a:t>Some DE</a:t>
            </a:r>
          </a:p>
          <a:p>
            <a:r>
              <a:rPr lang="en-US" dirty="0" smtClean="0"/>
              <a:t>Some “choice” by instructor choice</a:t>
            </a:r>
          </a:p>
          <a:p>
            <a:r>
              <a:rPr lang="en-US" dirty="0" smtClean="0"/>
              <a:t>Mostly F2F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did very well this year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everyone else did	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7030" y="2791846"/>
            <a:ext cx="5158333" cy="305901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PSC did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75412" y="2791845"/>
            <a:ext cx="4586412" cy="30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 this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3" y="1676400"/>
            <a:ext cx="6323250" cy="4470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Under tremendous pressure our faculty innovated and persevered</a:t>
            </a:r>
          </a:p>
          <a:p>
            <a:r>
              <a:rPr lang="en-US" sz="2800" dirty="0" smtClean="0"/>
              <a:t>Let’s all hang on to some of that</a:t>
            </a:r>
          </a:p>
          <a:p>
            <a:r>
              <a:rPr lang="en-US" sz="2800" dirty="0" smtClean="0"/>
              <a:t>Example: use Canvas to increase the predictability and flexibility of our classes. Use Zoom to connect with guest speakers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01" y="2482850"/>
            <a:ext cx="28479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Education nationally faces a very strong headwind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1" y="1828800"/>
            <a:ext cx="5734345" cy="4210266"/>
          </a:xfrm>
        </p:spPr>
      </p:pic>
      <p:sp>
        <p:nvSpPr>
          <p:cNvPr id="5" name="TextBox 4"/>
          <p:cNvSpPr txBox="1"/>
          <p:nvPr/>
        </p:nvSpPr>
        <p:spPr>
          <a:xfrm>
            <a:off x="7313612" y="1828800"/>
            <a:ext cx="388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Demographics are against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Politically, Higher Education is unpopular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Families are questioning the “value proposition” of higher education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30961" y="6248400"/>
            <a:ext cx="573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number of HS grads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of the future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7612" y="1600200"/>
            <a:ext cx="80772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0012" y="5867400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Demographics show us that the “student of the future” in the US is Hispanic, and likely female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PSC </a:t>
            </a:r>
            <a:r>
              <a:rPr lang="en-US" dirty="0" smtClean="0"/>
              <a:t>has significant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stayed open through Covid</a:t>
            </a:r>
          </a:p>
          <a:p>
            <a:r>
              <a:rPr lang="en-US" dirty="0" smtClean="0"/>
              <a:t>We are recognized as a safe place; and</a:t>
            </a:r>
            <a:r>
              <a:rPr lang="en-US" i="1" dirty="0" smtClean="0"/>
              <a:t> perhaps </a:t>
            </a:r>
            <a:r>
              <a:rPr lang="en-US" dirty="0" smtClean="0"/>
              <a:t>there is a turning against living in cities and migration to rural areas</a:t>
            </a:r>
          </a:p>
          <a:p>
            <a:r>
              <a:rPr lang="en-US" dirty="0" smtClean="0"/>
              <a:t>Good enrollment in our MS-NRC</a:t>
            </a:r>
          </a:p>
          <a:p>
            <a:pPr marL="0" indent="0">
              <a:buNone/>
            </a:pPr>
            <a:r>
              <a:rPr lang="en-US" dirty="0" smtClean="0"/>
              <a:t>EAB identified good news this year for enrollment: </a:t>
            </a:r>
          </a:p>
          <a:p>
            <a:r>
              <a:rPr lang="en-US" dirty="0" smtClean="0"/>
              <a:t>High “yield”</a:t>
            </a:r>
          </a:p>
          <a:p>
            <a:r>
              <a:rPr lang="en-US" dirty="0" smtClean="0"/>
              <a:t>Stronger academic 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PSC provide?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Safe rural setting, with great outdoors experiences</a:t>
            </a:r>
          </a:p>
          <a:p>
            <a:r>
              <a:rPr lang="en-US" dirty="0" smtClean="0"/>
              <a:t>Practical disciplines taught in a hands-on way </a:t>
            </a:r>
          </a:p>
          <a:p>
            <a:r>
              <a:rPr lang="en-US" dirty="0" smtClean="0"/>
              <a:t>Faculty who pay a lot of attention and help students succeed</a:t>
            </a:r>
          </a:p>
          <a:p>
            <a:r>
              <a:rPr lang="en-US" dirty="0" smtClean="0"/>
              <a:t>Commitment to the environment</a:t>
            </a:r>
          </a:p>
          <a:p>
            <a:r>
              <a:rPr lang="en-US" dirty="0" smtClean="0"/>
              <a:t>Strong path to a job</a:t>
            </a:r>
          </a:p>
          <a:p>
            <a:r>
              <a:rPr lang="en-US" dirty="0" smtClean="0"/>
              <a:t>Clubs, fun, etc.</a:t>
            </a:r>
          </a:p>
          <a:p>
            <a:r>
              <a:rPr lang="en-US" dirty="0" smtClean="0"/>
              <a:t>Very strong Academic Support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students want?</a:t>
            </a:r>
            <a:endParaRPr lang="en-US" dirty="0"/>
          </a:p>
        </p:txBody>
      </p:sp>
      <p:pic>
        <p:nvPicPr>
          <p:cNvPr id="4" name="Content Placeholder 3" descr="Class Attendance | &lt;strong&gt;College&lt;/strong&gt; Success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8" y="2391102"/>
            <a:ext cx="5495754" cy="3581400"/>
          </a:xfrm>
        </p:spPr>
      </p:pic>
      <p:sp>
        <p:nvSpPr>
          <p:cNvPr id="5" name="TextBox 4"/>
          <p:cNvSpPr txBox="1"/>
          <p:nvPr/>
        </p:nvSpPr>
        <p:spPr>
          <a:xfrm>
            <a:off x="6323012" y="1981200"/>
            <a:ext cx="5486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College students generally want one (or more) of these things: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/>
              <a:t>A learning experience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/>
              <a:t>Job prep/certification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800" dirty="0" smtClean="0"/>
              <a:t>The </a:t>
            </a:r>
            <a:r>
              <a:rPr lang="en-US" sz="2800" dirty="0" smtClean="0"/>
              <a:t>“College Experience”</a:t>
            </a:r>
            <a:endParaRPr lang="en-US" sz="2800" dirty="0" smtClean="0"/>
          </a:p>
          <a:p>
            <a:r>
              <a:rPr lang="en-US" sz="2800" dirty="0" smtClean="0"/>
              <a:t>I believe that the conventional wisdom is that our students are in box 2, while in fact most are in box 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71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9A4E33EC-D715-440E-9062-8AFA4CC9E341}" vid="{0DFBCB81-4ACA-49F1-BA1C-2B43B27F1FC4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149</TotalTime>
  <Words>966</Words>
  <Application>Microsoft Office PowerPoint</Application>
  <PresentationFormat>Custom</PresentationFormat>
  <Paragraphs>132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Books 16x9</vt:lpstr>
      <vt:lpstr>Future of Higher Ed</vt:lpstr>
      <vt:lpstr>What we did this year at PSC</vt:lpstr>
      <vt:lpstr>We did very well this year</vt:lpstr>
      <vt:lpstr>What we learned this year</vt:lpstr>
      <vt:lpstr>Higher Education nationally faces a very strong headwind</vt:lpstr>
      <vt:lpstr>Students of the future</vt:lpstr>
      <vt:lpstr>PSC has significant strengths</vt:lpstr>
      <vt:lpstr>What does PSC provide?</vt:lpstr>
      <vt:lpstr>What do students want?</vt:lpstr>
      <vt:lpstr>Residential Learning</vt:lpstr>
      <vt:lpstr>Future builds on the past</vt:lpstr>
      <vt:lpstr>The future of higher education</vt:lpstr>
      <vt:lpstr>Path forward for PSC</vt:lpstr>
      <vt:lpstr>Partnerships</vt:lpstr>
      <vt:lpstr>Certificates</vt:lpstr>
      <vt:lpstr>Evolving models of learning</vt:lpstr>
      <vt:lpstr>Our teaching method going forward</vt:lpstr>
      <vt:lpstr>This summer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Higher Ed</dc:title>
  <dc:creator>Nicholas Hunt-Bull</dc:creator>
  <cp:lastModifiedBy>Nicholas Hunt-Bull</cp:lastModifiedBy>
  <cp:revision>17</cp:revision>
  <dcterms:created xsi:type="dcterms:W3CDTF">2021-05-11T16:00:58Z</dcterms:created>
  <dcterms:modified xsi:type="dcterms:W3CDTF">2021-05-11T21:21:20Z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