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7" r:id="rId2"/>
    <p:sldId id="413" r:id="rId3"/>
    <p:sldId id="269" r:id="rId4"/>
    <p:sldId id="466" r:id="rId5"/>
    <p:sldId id="512" r:id="rId6"/>
    <p:sldId id="513" r:id="rId7"/>
    <p:sldId id="514" r:id="rId8"/>
    <p:sldId id="488" r:id="rId9"/>
    <p:sldId id="486" r:id="rId10"/>
    <p:sldId id="508" r:id="rId11"/>
    <p:sldId id="509" r:id="rId12"/>
    <p:sldId id="510" r:id="rId13"/>
    <p:sldId id="511" r:id="rId14"/>
    <p:sldId id="484" r:id="rId15"/>
    <p:sldId id="515" r:id="rId16"/>
    <p:sldId id="504" r:id="rId17"/>
    <p:sldId id="505" r:id="rId18"/>
    <p:sldId id="260" r:id="rId19"/>
    <p:sldId id="506" r:id="rId20"/>
    <p:sldId id="262" r:id="rId21"/>
    <p:sldId id="263" r:id="rId22"/>
    <p:sldId id="265" r:id="rId23"/>
    <p:sldId id="507" r:id="rId24"/>
    <p:sldId id="411" r:id="rId25"/>
    <p:sldId id="490" r:id="rId26"/>
    <p:sldId id="491" r:id="rId27"/>
    <p:sldId id="397" r:id="rId28"/>
    <p:sldId id="398" r:id="rId29"/>
    <p:sldId id="399" r:id="rId30"/>
    <p:sldId id="400" r:id="rId31"/>
    <p:sldId id="487" r:id="rId32"/>
    <p:sldId id="516" r:id="rId33"/>
    <p:sldId id="517" r:id="rId34"/>
    <p:sldId id="518" r:id="rId35"/>
    <p:sldId id="519" r:id="rId36"/>
    <p:sldId id="489" r:id="rId37"/>
    <p:sldId id="4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oehlman.PAULSMITHS\OneDrive%20-%20Paul%20Smith's%20College\Desktop\PSC%20General\PPT%20Fall%202021%20%208.18.21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oehlman.PAULSMITHS\OneDrive%20-%20Paul%20Smith's%20College\Desktop\PSC%20General\PPT%20Fall%202021%20%208.18.21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oehlman.PAULSMITHS\OneDrive%20-%20Paul%20Smith's%20College\Desktop\PSC%20General\PPT%20Fall%202021%20%208.18.21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poehlman.PAULSMITHS\OneDrive%20-%20Paul%20Smith's%20College\Desktop\PSC%20General\PPT%20Fall%202021%20%208.18.2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/>
              <a:t>OPERATING REVENUES - FISCAL YEAR  20-21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872129676585611E-2"/>
          <c:y val="3.3333333333333333E-2"/>
          <c:w val="0.63054297900262468"/>
          <c:h val="0.7423203557888596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F14-481E-A94C-E11DACD0F9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F14-481E-A94C-E11DACD0F9EC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F14-481E-A94C-E11DACD0F9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F14-481E-A94C-E11DACD0F9EC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FF14-481E-A94C-E11DACD0F9EC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1,2  Data '!$A$3:$A$7</c:f>
              <c:strCache>
                <c:ptCount val="5"/>
                <c:pt idx="0">
                  <c:v>Net Tuition, Fees, Room &amp; Board </c:v>
                </c:pt>
                <c:pt idx="1">
                  <c:v>Auxiliaries &amp; Public Service</c:v>
                </c:pt>
                <c:pt idx="2">
                  <c:v>Grants &amp; Gifts </c:v>
                </c:pt>
                <c:pt idx="3">
                  <c:v>Investment Income </c:v>
                </c:pt>
                <c:pt idx="4">
                  <c:v>Other Revenue </c:v>
                </c:pt>
              </c:strCache>
            </c:strRef>
          </c:cat>
          <c:val>
            <c:numRef>
              <c:f>'Chart 1,2  Data '!$B$3:$B$7</c:f>
              <c:numCache>
                <c:formatCode>0%</c:formatCode>
                <c:ptCount val="5"/>
                <c:pt idx="0">
                  <c:v>0.63793103448275856</c:v>
                </c:pt>
                <c:pt idx="1">
                  <c:v>3.4482758620689655E-2</c:v>
                </c:pt>
                <c:pt idx="2">
                  <c:v>0.23706896551724135</c:v>
                </c:pt>
                <c:pt idx="3">
                  <c:v>6.4655172413793094E-2</c:v>
                </c:pt>
                <c:pt idx="4">
                  <c:v>2.5862068965517238E-2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14-481E-A94C-E11DACD0F9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 dirty="0"/>
              <a:t>OPERATING EXPENSES – FISCAL YEAR 20-21</a:t>
            </a:r>
          </a:p>
        </c:rich>
      </c:tx>
      <c:layout>
        <c:manualLayout>
          <c:xMode val="edge"/>
          <c:yMode val="edge"/>
          <c:x val="0.26831249999999995"/>
          <c:y val="0.129629629629629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49712926509186E-2"/>
          <c:y val="0.19270618256051328"/>
          <c:w val="0.6326263123359579"/>
          <c:h val="0.7466475017757723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8B7-4EA5-BF1B-BD4B060D9F81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8B7-4EA5-BF1B-BD4B060D9F81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F8B7-4EA5-BF1B-BD4B060D9F81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F8B7-4EA5-BF1B-BD4B060D9F81}"/>
              </c:ext>
            </c:extLst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F8B7-4EA5-BF1B-BD4B060D9F81}"/>
              </c:ext>
            </c:extLst>
          </c:dPt>
          <c:dPt>
            <c:idx val="5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F8B7-4EA5-BF1B-BD4B060D9F81}"/>
              </c:ext>
            </c:extLst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F8B7-4EA5-BF1B-BD4B060D9F8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1,2  Data '!$E$3:$E$9</c:f>
              <c:strCache>
                <c:ptCount val="7"/>
                <c:pt idx="0">
                  <c:v>Salaries &amp; Wages</c:v>
                </c:pt>
                <c:pt idx="1">
                  <c:v>Benefits</c:v>
                </c:pt>
                <c:pt idx="2">
                  <c:v>Maintenance &amp; Operations</c:v>
                </c:pt>
                <c:pt idx="3">
                  <c:v>Utilities</c:v>
                </c:pt>
                <c:pt idx="4">
                  <c:v>College Cost of Sales </c:v>
                </c:pt>
                <c:pt idx="5">
                  <c:v>Professional Services</c:v>
                </c:pt>
                <c:pt idx="6">
                  <c:v>Other </c:v>
                </c:pt>
              </c:strCache>
            </c:strRef>
          </c:cat>
          <c:val>
            <c:numRef>
              <c:f>'Chart 1,2  Data '!$F$3:$F$9</c:f>
              <c:numCache>
                <c:formatCode>_("$"* #,##0.00_);_("$"* \(#,##0.00\);_("$"* "-"??_);_(@_)</c:formatCode>
                <c:ptCount val="7"/>
                <c:pt idx="0">
                  <c:v>9.8000000000000007</c:v>
                </c:pt>
                <c:pt idx="1">
                  <c:v>2.2999999999999998</c:v>
                </c:pt>
                <c:pt idx="2">
                  <c:v>2.2000000000000002</c:v>
                </c:pt>
                <c:pt idx="3">
                  <c:v>0.8</c:v>
                </c:pt>
                <c:pt idx="4">
                  <c:v>2.2000000000000002</c:v>
                </c:pt>
                <c:pt idx="5">
                  <c:v>1.4</c:v>
                </c:pt>
                <c:pt idx="6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8B7-4EA5-BF1B-BD4B060D9F81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F8B7-4EA5-BF1B-BD4B060D9F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F8B7-4EA5-BF1B-BD4B060D9F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F8B7-4EA5-BF1B-BD4B060D9F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6-F8B7-4EA5-BF1B-BD4B060D9F8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8-F8B7-4EA5-BF1B-BD4B060D9F8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A-F8B7-4EA5-BF1B-BD4B060D9F8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C-F8B7-4EA5-BF1B-BD4B060D9F81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'Chart 1,2  Data '!$E$3:$E$9</c:f>
              <c:strCache>
                <c:ptCount val="7"/>
                <c:pt idx="0">
                  <c:v>Salaries &amp; Wages</c:v>
                </c:pt>
                <c:pt idx="1">
                  <c:v>Benefits</c:v>
                </c:pt>
                <c:pt idx="2">
                  <c:v>Maintenance &amp; Operations</c:v>
                </c:pt>
                <c:pt idx="3">
                  <c:v>Utilities</c:v>
                </c:pt>
                <c:pt idx="4">
                  <c:v>College Cost of Sales </c:v>
                </c:pt>
                <c:pt idx="5">
                  <c:v>Professional Services</c:v>
                </c:pt>
                <c:pt idx="6">
                  <c:v>Other </c:v>
                </c:pt>
              </c:strCache>
            </c:strRef>
          </c:cat>
          <c:val>
            <c:numRef>
              <c:f>'Chart 1,2  Data '!$G$3:$G$9</c:f>
              <c:numCache>
                <c:formatCode>0%</c:formatCode>
                <c:ptCount val="7"/>
                <c:pt idx="0">
                  <c:v>0.36296296296296299</c:v>
                </c:pt>
                <c:pt idx="1">
                  <c:v>8.5185185185185183E-2</c:v>
                </c:pt>
                <c:pt idx="2">
                  <c:v>8.1481481481481488E-2</c:v>
                </c:pt>
                <c:pt idx="3">
                  <c:v>2.9629629629629631E-2</c:v>
                </c:pt>
                <c:pt idx="4">
                  <c:v>8.1481481481481488E-2</c:v>
                </c:pt>
                <c:pt idx="5">
                  <c:v>5.185185185185185E-2</c:v>
                </c:pt>
                <c:pt idx="6">
                  <c:v>0.30740740740740741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F8B7-4EA5-BF1B-BD4B060D9F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691354986876643"/>
          <c:y val="0.39283905069839431"/>
          <c:w val="0.27322017394639625"/>
          <c:h val="0.3204282338539693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INVESTMENTS</a:t>
            </a:r>
            <a:r>
              <a:rPr lang="en-US" b="1" dirty="0"/>
              <a:t> – </a:t>
            </a:r>
            <a:r>
              <a:rPr lang="en-US" sz="2400" b="1" baseline="0" dirty="0"/>
              <a:t>HISTORICAL</a:t>
            </a:r>
            <a:r>
              <a:rPr lang="en-US" b="1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6666666666666666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C9-4B24-B698-D36DE27D0757}"/>
                </c:ext>
              </c:extLst>
            </c:dLbl>
            <c:dLbl>
              <c:idx val="11"/>
              <c:layout>
                <c:manualLayout>
                  <c:x val="-2.2222222222222223E-2"/>
                  <c:y val="-8.333333333333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C9-4B24-B698-D36DE27D0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'Chart Investments '!$B$4:$B$15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'Chart Investments '!$C$4:$C$15</c:f>
              <c:numCache>
                <c:formatCode>_("$"* #,##0.00_);_("$"* \(#,##0.00\);_("$"* "-"??_);_(@_)</c:formatCode>
                <c:ptCount val="12"/>
                <c:pt idx="0">
                  <c:v>16.3</c:v>
                </c:pt>
                <c:pt idx="1">
                  <c:v>18.600000000000001</c:v>
                </c:pt>
                <c:pt idx="2">
                  <c:v>19.7</c:v>
                </c:pt>
                <c:pt idx="3">
                  <c:v>22.3</c:v>
                </c:pt>
                <c:pt idx="4">
                  <c:v>25.3</c:v>
                </c:pt>
                <c:pt idx="5">
                  <c:v>26.7</c:v>
                </c:pt>
                <c:pt idx="6">
                  <c:v>25.5</c:v>
                </c:pt>
                <c:pt idx="7">
                  <c:v>29.5</c:v>
                </c:pt>
                <c:pt idx="8">
                  <c:v>30.8</c:v>
                </c:pt>
                <c:pt idx="9">
                  <c:v>30.4</c:v>
                </c:pt>
                <c:pt idx="10">
                  <c:v>30.2</c:v>
                </c:pt>
                <c:pt idx="11">
                  <c:v>39.1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C9-4B24-B698-D36DE27D07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874613024"/>
        <c:axId val="874615936"/>
      </c:areaChart>
      <c:catAx>
        <c:axId val="87461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615936"/>
        <c:crosses val="autoZero"/>
        <c:auto val="1"/>
        <c:lblAlgn val="ctr"/>
        <c:lblOffset val="100"/>
        <c:noMultiLvlLbl val="0"/>
      </c:catAx>
      <c:valAx>
        <c:axId val="87461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in Millions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46130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2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/>
              <a:t>Total Net Assets - Historical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759346354343438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21-43A1-8777-9AEDEE8A5ACE}"/>
                </c:ext>
              </c:extLst>
            </c:dLbl>
            <c:dLbl>
              <c:idx val="11"/>
              <c:layout>
                <c:manualLayout>
                  <c:x val="-1.5080111608658043E-2"/>
                  <c:y val="-0.14125203022409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21-43A1-8777-9AEDEE8A5A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'Net Assets, Debt '!$B$3:$B$14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'Net Assets, Debt '!$C$3:$C$14</c:f>
              <c:numCache>
                <c:formatCode>_("$"* #,##0.00_);_("$"* \(#,##0.00\);_("$"* "-"??_);_(@_)</c:formatCode>
                <c:ptCount val="12"/>
                <c:pt idx="0">
                  <c:v>44</c:v>
                </c:pt>
                <c:pt idx="1">
                  <c:v>48.8</c:v>
                </c:pt>
                <c:pt idx="2">
                  <c:v>51</c:v>
                </c:pt>
                <c:pt idx="3">
                  <c:v>53.7</c:v>
                </c:pt>
                <c:pt idx="4">
                  <c:v>54.3</c:v>
                </c:pt>
                <c:pt idx="5">
                  <c:v>57.4</c:v>
                </c:pt>
                <c:pt idx="6">
                  <c:v>55.2</c:v>
                </c:pt>
                <c:pt idx="7">
                  <c:v>60.8</c:v>
                </c:pt>
                <c:pt idx="8">
                  <c:v>61.1</c:v>
                </c:pt>
                <c:pt idx="9">
                  <c:v>59.5</c:v>
                </c:pt>
                <c:pt idx="10">
                  <c:v>60.9</c:v>
                </c:pt>
                <c:pt idx="11">
                  <c:v>66.5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21-43A1-8777-9AEDEE8A5AC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497381376"/>
        <c:axId val="497384288"/>
      </c:areaChart>
      <c:catAx>
        <c:axId val="497381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384288"/>
        <c:crosses val="autoZero"/>
        <c:auto val="1"/>
        <c:lblAlgn val="ctr"/>
        <c:lblOffset val="100"/>
        <c:noMultiLvlLbl val="0"/>
      </c:catAx>
      <c:valAx>
        <c:axId val="49738428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in Millions </a:t>
                </a:r>
              </a:p>
            </c:rich>
          </c:tx>
          <c:layout>
            <c:manualLayout>
              <c:xMode val="edge"/>
              <c:yMode val="edge"/>
              <c:x val="2.7646871282539745E-2"/>
              <c:y val="0.402971044850468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4973813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baseline="0" dirty="0"/>
              <a:t>LONG TERM DEBT - HISTORICAL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2222222222222195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9BC-4530-9C40-ED06CCF86786}"/>
                </c:ext>
              </c:extLst>
            </c:dLbl>
            <c:dLbl>
              <c:idx val="11"/>
              <c:layout>
                <c:manualLayout>
                  <c:x val="-2.777777777777788E-2"/>
                  <c:y val="2.3148148148148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BC-4530-9C40-ED06CCF86786}"/>
                </c:ext>
              </c:extLst>
            </c:dLbl>
            <c:spPr>
              <a:solidFill>
                <a:sysClr val="window" lastClr="FFFFFF">
                  <a:alpha val="0"/>
                </a:sysClr>
              </a:solidFill>
              <a:ln>
                <a:noFill/>
              </a:ln>
              <a:effectLst/>
            </c:spPr>
            <c:txPr>
              <a:bodyPr rot="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'Net Assets, Debt '!$E$3:$E$14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'Net Assets, Debt '!$F$3:$F$14</c:f>
              <c:numCache>
                <c:formatCode>_("$"* #,##0.00_);_("$"* \(#,##0.00\);_("$"* "-"??_);_(@_)</c:formatCode>
                <c:ptCount val="12"/>
                <c:pt idx="0">
                  <c:v>11</c:v>
                </c:pt>
                <c:pt idx="1">
                  <c:v>20.7</c:v>
                </c:pt>
                <c:pt idx="2">
                  <c:v>19.899999999999999</c:v>
                </c:pt>
                <c:pt idx="3">
                  <c:v>19</c:v>
                </c:pt>
                <c:pt idx="4">
                  <c:v>18.100000000000001</c:v>
                </c:pt>
                <c:pt idx="5">
                  <c:v>16.8</c:v>
                </c:pt>
                <c:pt idx="6">
                  <c:v>15.7</c:v>
                </c:pt>
                <c:pt idx="7">
                  <c:v>14.7</c:v>
                </c:pt>
                <c:pt idx="8">
                  <c:v>13.6</c:v>
                </c:pt>
                <c:pt idx="9">
                  <c:v>12.7</c:v>
                </c:pt>
                <c:pt idx="10">
                  <c:v>11.5</c:v>
                </c:pt>
                <c:pt idx="11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BC-4530-9C40-ED06CCF86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0247232"/>
        <c:axId val="880247648"/>
      </c:areaChart>
      <c:catAx>
        <c:axId val="88024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0247648"/>
        <c:crosses val="autoZero"/>
        <c:auto val="1"/>
        <c:lblAlgn val="ctr"/>
        <c:lblOffset val="100"/>
        <c:noMultiLvlLbl val="0"/>
      </c:catAx>
      <c:valAx>
        <c:axId val="88024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IN 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0247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  <a:p>
            <a:pPr>
              <a:defRPr/>
            </a:pPr>
            <a:r>
              <a:rPr lang="en-US" b="1" dirty="0"/>
              <a:t>FALL ENROLLMENT – HISTORICAL </a:t>
            </a:r>
          </a:p>
          <a:p>
            <a:pPr>
              <a:defRPr/>
            </a:pPr>
            <a:endParaRPr lang="en-US" dirty="0"/>
          </a:p>
        </c:rich>
      </c:tx>
      <c:layout>
        <c:manualLayout>
          <c:xMode val="edge"/>
          <c:yMode val="edge"/>
          <c:x val="0.3570688088835282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76383025636327"/>
          <c:y val="0.21216330259602506"/>
          <c:w val="0.91589528468643167"/>
          <c:h val="0.56475584357265074"/>
        </c:manualLayout>
      </c:layout>
      <c:areaChart>
        <c:grouping val="stacked"/>
        <c:varyColors val="0"/>
        <c:ser>
          <c:idx val="0"/>
          <c:order val="0"/>
          <c:tx>
            <c:strRef>
              <c:f>'Enrollment '!$B$2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</c:spPr>
          <c:cat>
            <c:numRef>
              <c:f>'Enrollment '!$A$3:$A$14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'Enrollment '!$B$3:$B$14</c:f>
              <c:numCache>
                <c:formatCode>General</c:formatCode>
                <c:ptCount val="12"/>
                <c:pt idx="0">
                  <c:v>413</c:v>
                </c:pt>
                <c:pt idx="1">
                  <c:v>409</c:v>
                </c:pt>
                <c:pt idx="2">
                  <c:v>366</c:v>
                </c:pt>
                <c:pt idx="3">
                  <c:v>296</c:v>
                </c:pt>
                <c:pt idx="4">
                  <c:v>309</c:v>
                </c:pt>
                <c:pt idx="5">
                  <c:v>320</c:v>
                </c:pt>
                <c:pt idx="6">
                  <c:v>288</c:v>
                </c:pt>
                <c:pt idx="7">
                  <c:v>260</c:v>
                </c:pt>
                <c:pt idx="8">
                  <c:v>249</c:v>
                </c:pt>
                <c:pt idx="9">
                  <c:v>250</c:v>
                </c:pt>
                <c:pt idx="10">
                  <c:v>215</c:v>
                </c:pt>
                <c:pt idx="11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6E-4B00-9D92-5C772630CBC9}"/>
            </c:ext>
          </c:extLst>
        </c:ser>
        <c:ser>
          <c:idx val="1"/>
          <c:order val="1"/>
          <c:tx>
            <c:strRef>
              <c:f>'Enrollment '!$C$2</c:f>
              <c:strCache>
                <c:ptCount val="1"/>
                <c:pt idx="0">
                  <c:v>Returning </c:v>
                </c:pt>
              </c:strCache>
            </c:strRef>
          </c:tx>
          <c:spPr>
            <a:solidFill>
              <a:srgbClr val="70AD47">
                <a:lumMod val="50000"/>
              </a:srgbClr>
            </a:solidFill>
            <a:ln>
              <a:noFill/>
            </a:ln>
            <a:effectLst/>
          </c:spPr>
          <c:cat>
            <c:numRef>
              <c:f>'Enrollment '!$A$3:$A$14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'Enrollment '!$C$3:$C$14</c:f>
              <c:numCache>
                <c:formatCode>General</c:formatCode>
                <c:ptCount val="12"/>
                <c:pt idx="0">
                  <c:v>591</c:v>
                </c:pt>
                <c:pt idx="1">
                  <c:v>649</c:v>
                </c:pt>
                <c:pt idx="2">
                  <c:v>702</c:v>
                </c:pt>
                <c:pt idx="3">
                  <c:v>677</c:v>
                </c:pt>
                <c:pt idx="4">
                  <c:v>581</c:v>
                </c:pt>
                <c:pt idx="5">
                  <c:v>562</c:v>
                </c:pt>
                <c:pt idx="6">
                  <c:v>566</c:v>
                </c:pt>
                <c:pt idx="7">
                  <c:v>513</c:v>
                </c:pt>
                <c:pt idx="8">
                  <c:v>499</c:v>
                </c:pt>
                <c:pt idx="9">
                  <c:v>469</c:v>
                </c:pt>
                <c:pt idx="10">
                  <c:v>441</c:v>
                </c:pt>
                <c:pt idx="11">
                  <c:v>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6E-4B00-9D92-5C772630C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5610400"/>
        <c:axId val="995607488"/>
      </c:areaChart>
      <c:catAx>
        <c:axId val="99561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607488"/>
        <c:crosses val="autoZero"/>
        <c:auto val="1"/>
        <c:lblAlgn val="ctr"/>
        <c:lblOffset val="100"/>
        <c:noMultiLvlLbl val="0"/>
      </c:catAx>
      <c:valAx>
        <c:axId val="99560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FTEs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5610400"/>
        <c:crosses val="autoZero"/>
        <c:crossBetween val="midCat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 baseline="0"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/>
              <a:t>Incoming Undergraduate Students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New students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2021</c:v>
                </c:pt>
                <c:pt idx="1">
                  <c:v>2020</c:v>
                </c:pt>
                <c:pt idx="2">
                  <c:v>2019</c:v>
                </c:pt>
                <c:pt idx="3">
                  <c:v>2018</c:v>
                </c:pt>
                <c:pt idx="4">
                  <c:v>2017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>
                  <c:v>306</c:v>
                </c:pt>
                <c:pt idx="1">
                  <c:v>215</c:v>
                </c:pt>
                <c:pt idx="2">
                  <c:v>250</c:v>
                </c:pt>
                <c:pt idx="3">
                  <c:v>247</c:v>
                </c:pt>
                <c:pt idx="4">
                  <c:v>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0-47CF-BA58-070A821A5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8645520"/>
        <c:axId val="958645936"/>
      </c:barChart>
      <c:catAx>
        <c:axId val="958645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8645936"/>
        <c:crosses val="autoZero"/>
        <c:auto val="1"/>
        <c:lblAlgn val="ctr"/>
        <c:lblOffset val="100"/>
        <c:noMultiLvlLbl val="0"/>
      </c:catAx>
      <c:valAx>
        <c:axId val="95864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864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310DB-38B3-46DE-B57E-B993CC6BC17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4B18A9-C9FD-484C-8803-6278116C28D2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Dean of Students</a:t>
          </a:r>
        </a:p>
        <a:p>
          <a:r>
            <a:rPr lang="en-US" sz="1100">
              <a:solidFill>
                <a:sysClr val="windowText" lastClr="000000"/>
              </a:solidFill>
            </a:rPr>
            <a:t>Courtney Bringley</a:t>
          </a:r>
        </a:p>
      </dgm:t>
    </dgm:pt>
    <dgm:pt modelId="{D697EE09-CE89-4400-B8C1-00FB3068B54F}" type="parTrans" cxnId="{7F174700-FC2E-4ECB-8E87-17699A8842FA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33B32B2C-66D2-47F9-8C12-AD484E50BA68}" type="sibTrans" cxnId="{7F174700-FC2E-4ECB-8E87-17699A8842FA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AC609653-053B-4FFA-9E71-4EBA177D37C8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Center for Academic &amp; Career Success</a:t>
          </a:r>
        </a:p>
      </dgm:t>
    </dgm:pt>
    <dgm:pt modelId="{4EE2F53F-F4C6-4995-BCB5-077B362DD668}" type="parTrans" cxnId="{B89030C0-39C4-4634-8121-62263B9DDD6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9A48D753-E986-4BFA-83B1-2F568D0CFD7D}" type="sibTrans" cxnId="{B89030C0-39C4-4634-8121-62263B9DDD64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4F2B6F6D-85C6-4BBA-9A45-182CD45F382A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Student Affairs</a:t>
          </a:r>
        </a:p>
      </dgm:t>
    </dgm:pt>
    <dgm:pt modelId="{607BDA82-AE40-4A08-907D-7E35A34AE91F}" type="parTrans" cxnId="{5268E37E-A17D-484E-A7E4-2F465789399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120836F0-C445-4234-8203-4DE22EDE433D}" type="sibTrans" cxnId="{5268E37E-A17D-484E-A7E4-2F4657893995}">
      <dgm:prSet/>
      <dgm:spPr/>
      <dgm:t>
        <a:bodyPr/>
        <a:lstStyle/>
        <a:p>
          <a:endParaRPr lang="en-US" sz="1100">
            <a:solidFill>
              <a:sysClr val="windowText" lastClr="000000"/>
            </a:solidFill>
          </a:endParaRPr>
        </a:p>
      </dgm:t>
    </dgm:pt>
    <dgm:pt modelId="{D7332CD7-E58C-472B-B7A1-B18E76257F50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Academic &amp; Career Support Staff:</a:t>
          </a:r>
        </a:p>
        <a:p>
          <a:r>
            <a:rPr lang="en-US" sz="1100">
              <a:solidFill>
                <a:sysClr val="windowText" lastClr="000000"/>
              </a:solidFill>
            </a:rPr>
            <a:t>Jessica Appleby</a:t>
          </a:r>
        </a:p>
        <a:p>
          <a:r>
            <a:rPr lang="en-US" sz="1100">
              <a:solidFill>
                <a:sysClr val="windowText" lastClr="000000"/>
              </a:solidFill>
            </a:rPr>
            <a:t>Maureen Pellerin</a:t>
          </a:r>
        </a:p>
        <a:p>
          <a:r>
            <a:rPr lang="en-US" sz="1100">
              <a:solidFill>
                <a:sysClr val="windowText" lastClr="000000"/>
              </a:solidFill>
            </a:rPr>
            <a:t>Melinda Bard</a:t>
          </a:r>
        </a:p>
        <a:p>
          <a:r>
            <a:rPr lang="en-US" sz="1100">
              <a:solidFill>
                <a:sysClr val="windowText" lastClr="000000"/>
              </a:solidFill>
            </a:rPr>
            <a:t>Tracy Elliott</a:t>
          </a:r>
        </a:p>
        <a:p>
          <a:r>
            <a:rPr lang="en-US" sz="1100">
              <a:solidFill>
                <a:sysClr val="windowText" lastClr="000000"/>
              </a:solidFill>
            </a:rPr>
            <a:t>Lydia Wright</a:t>
          </a:r>
        </a:p>
      </dgm:t>
    </dgm:pt>
    <dgm:pt modelId="{0793B0A8-CA97-4466-9E83-59408D869B19}" type="parTrans" cxnId="{1D25D4E2-1DC1-41C8-A89E-E0AD19D35126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563AA8FC-C9EB-47DD-BD40-4F277AB82194}" type="sibTrans" cxnId="{1D25D4E2-1DC1-41C8-A89E-E0AD19D3512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D7B9160-AAFA-42B2-8350-FFCD47F36B5A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Accommodative Services Staff:</a:t>
          </a:r>
        </a:p>
        <a:p>
          <a:r>
            <a:rPr lang="en-US" sz="1100">
              <a:solidFill>
                <a:sysClr val="windowText" lastClr="000000"/>
              </a:solidFill>
            </a:rPr>
            <a:t>Vanessa Case</a:t>
          </a:r>
        </a:p>
      </dgm:t>
    </dgm:pt>
    <dgm:pt modelId="{08A4B9A3-A3A3-4F94-B713-5387E8064D1C}" type="parTrans" cxnId="{9B60A9E0-0BEB-427E-A0CA-F3763F59A216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2FA3A571-84E6-4D29-9B1C-0BF529C5A563}" type="sibTrans" cxnId="{9B60A9E0-0BEB-427E-A0CA-F3763F59A21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A850DC39-26B9-4E8A-BD3F-F66A788DBC1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HEOP Staff:</a:t>
          </a:r>
        </a:p>
        <a:p>
          <a:r>
            <a:rPr lang="en-US" sz="1100">
              <a:solidFill>
                <a:sysClr val="windowText" lastClr="000000"/>
              </a:solidFill>
            </a:rPr>
            <a:t>Katherine Mullen (Director)</a:t>
          </a:r>
        </a:p>
        <a:p>
          <a:r>
            <a:rPr lang="en-US" sz="1100">
              <a:solidFill>
                <a:sysClr val="windowText" lastClr="000000"/>
              </a:solidFill>
            </a:rPr>
            <a:t>Robert Visicaro</a:t>
          </a:r>
        </a:p>
      </dgm:t>
    </dgm:pt>
    <dgm:pt modelId="{A54EF14C-03DB-4B2D-98AF-A631FEEBF656}" type="parTrans" cxnId="{5C1E508D-A502-424F-B648-71BF84426ED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5BF8DC11-2B68-4AB0-8889-CC4235D406DD}" type="sibTrans" cxnId="{5C1E508D-A502-424F-B648-71BF84426ED0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95D8B6A-BDAE-4A3A-BBBD-D1DDB2234C0B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TRIO Staff:</a:t>
          </a:r>
        </a:p>
        <a:p>
          <a:r>
            <a:rPr lang="en-US" sz="1100">
              <a:solidFill>
                <a:sysClr val="windowText" lastClr="000000"/>
              </a:solidFill>
            </a:rPr>
            <a:t>Amanda Vincent (Director)</a:t>
          </a:r>
        </a:p>
        <a:p>
          <a:r>
            <a:rPr lang="en-US" sz="1100">
              <a:solidFill>
                <a:sysClr val="windowText" lastClr="000000"/>
              </a:solidFill>
            </a:rPr>
            <a:t>Lydia Wright</a:t>
          </a:r>
        </a:p>
        <a:p>
          <a:r>
            <a:rPr lang="en-US" sz="1100">
              <a:solidFill>
                <a:sysClr val="windowText" lastClr="000000"/>
              </a:solidFill>
            </a:rPr>
            <a:t>Monica Buriello</a:t>
          </a:r>
        </a:p>
        <a:p>
          <a:r>
            <a:rPr lang="en-US" sz="1100">
              <a:solidFill>
                <a:sysClr val="windowText" lastClr="000000"/>
              </a:solidFill>
            </a:rPr>
            <a:t>Paula McClure</a:t>
          </a:r>
        </a:p>
      </dgm:t>
    </dgm:pt>
    <dgm:pt modelId="{ABD79E69-A13B-4228-8F11-CB37197F369A}" type="parTrans" cxnId="{D3552961-6B90-4536-A5DD-615FABDD868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A27269F1-E1BB-4330-A5A7-C1F0D3BC1AD5}" type="sibTrans" cxnId="{D3552961-6B90-4536-A5DD-615FABDD8680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B8896803-FADD-459C-A61B-A53D84ABD1E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CARE Team Staff:</a:t>
          </a:r>
        </a:p>
        <a:p>
          <a:r>
            <a:rPr lang="en-US" sz="1100">
              <a:solidFill>
                <a:sysClr val="windowText" lastClr="000000"/>
              </a:solidFill>
            </a:rPr>
            <a:t>Nicola Smith </a:t>
          </a:r>
        </a:p>
      </dgm:t>
    </dgm:pt>
    <dgm:pt modelId="{9103DD4E-F1C2-46BD-9833-6EB891E47D5D}" type="parTrans" cxnId="{7075B127-530C-4731-B5A0-972A7C5AD51B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F1EAED49-DBD5-4E88-AAA0-F080B41F0875}" type="sibTrans" cxnId="{7075B127-530C-4731-B5A0-972A7C5AD51B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8E7D3EE-550D-495E-A45E-8548B85A3D5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Student Counseling Staff:</a:t>
          </a:r>
        </a:p>
        <a:p>
          <a:r>
            <a:rPr lang="en-US" sz="1100">
              <a:solidFill>
                <a:sysClr val="windowText" lastClr="000000"/>
              </a:solidFill>
            </a:rPr>
            <a:t>Najla Hrustanovic (Director)</a:t>
          </a:r>
        </a:p>
        <a:p>
          <a:r>
            <a:rPr lang="en-US" sz="1100">
              <a:solidFill>
                <a:sysClr val="windowText" lastClr="000000"/>
              </a:solidFill>
            </a:rPr>
            <a:t>Amy Bellair</a:t>
          </a:r>
        </a:p>
        <a:p>
          <a:r>
            <a:rPr lang="en-US" sz="1100">
              <a:solidFill>
                <a:sysClr val="windowText" lastClr="000000"/>
              </a:solidFill>
            </a:rPr>
            <a:t>Holly Clement</a:t>
          </a:r>
        </a:p>
      </dgm:t>
    </dgm:pt>
    <dgm:pt modelId="{42AAF5B9-107B-475F-A6FF-79068FBA86DB}" type="parTrans" cxnId="{45EB5F0C-4E94-4EA4-9819-DA4CEF0C413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C1C10DF-DB85-419C-9462-3860D662E07F}" type="sibTrans" cxnId="{45EB5F0C-4E94-4EA4-9819-DA4CEF0C413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DDF1CD4-7AC2-4EDE-8884-887CAA33F7E3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Health Services Staff:</a:t>
          </a:r>
        </a:p>
        <a:p>
          <a:r>
            <a:rPr lang="en-US" sz="1100">
              <a:solidFill>
                <a:sysClr val="windowText" lastClr="000000"/>
              </a:solidFill>
            </a:rPr>
            <a:t>Christine Brennan (Director)</a:t>
          </a:r>
        </a:p>
        <a:p>
          <a:r>
            <a:rPr lang="en-US" sz="1100">
              <a:solidFill>
                <a:sysClr val="windowText" lastClr="000000"/>
              </a:solidFill>
            </a:rPr>
            <a:t>Annabella Abbadessa</a:t>
          </a:r>
        </a:p>
      </dgm:t>
    </dgm:pt>
    <dgm:pt modelId="{346AEA26-0CDC-4172-9DA8-30B73ADB9316}" type="parTrans" cxnId="{0A09CE1B-9624-4134-A670-68277988EE5D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00881096-A580-419B-911C-2B3C5A829A42}" type="sibTrans" cxnId="{0A09CE1B-9624-4134-A670-68277988EE5D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F3D763C-7284-4C19-94F3-7120402961A5}" type="asst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Athletics &amp; Rec. Staff:</a:t>
          </a:r>
        </a:p>
        <a:p>
          <a:r>
            <a:rPr lang="en-US" sz="1100">
              <a:solidFill>
                <a:sysClr val="windowText" lastClr="000000"/>
              </a:solidFill>
            </a:rPr>
            <a:t>Jim Tucker (Director)</a:t>
          </a:r>
        </a:p>
        <a:p>
          <a:r>
            <a:rPr lang="en-US" sz="1100">
              <a:solidFill>
                <a:sysClr val="windowText" lastClr="000000"/>
              </a:solidFill>
            </a:rPr>
            <a:t>Zach Luzzi</a:t>
          </a:r>
        </a:p>
        <a:p>
          <a:r>
            <a:rPr lang="en-US" sz="1100">
              <a:solidFill>
                <a:sysClr val="windowText" lastClr="000000"/>
              </a:solidFill>
            </a:rPr>
            <a:t>Matthew Doughtery</a:t>
          </a:r>
        </a:p>
        <a:p>
          <a:r>
            <a:rPr lang="en-US" sz="1100">
              <a:solidFill>
                <a:sysClr val="windowText" lastClr="000000"/>
              </a:solidFill>
            </a:rPr>
            <a:t>Casey Gerrish</a:t>
          </a:r>
        </a:p>
        <a:p>
          <a:r>
            <a:rPr lang="en-US" sz="1100">
              <a:solidFill>
                <a:sysClr val="windowText" lastClr="000000"/>
              </a:solidFill>
            </a:rPr>
            <a:t>Bailey Waterbury</a:t>
          </a:r>
        </a:p>
        <a:p>
          <a:r>
            <a:rPr lang="en-US" sz="1100">
              <a:solidFill>
                <a:sysClr val="windowText" lastClr="000000"/>
              </a:solidFill>
            </a:rPr>
            <a:t>Joshua Clemens</a:t>
          </a:r>
        </a:p>
      </dgm:t>
    </dgm:pt>
    <dgm:pt modelId="{F027CE55-609C-4335-9E79-0E97F2A72AD2}" type="parTrans" cxnId="{DC0B1397-23E7-4CC1-BCAB-D2E0955B4CE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A564FCA-FD15-45DC-9205-DF280459A445}" type="sibTrans" cxnId="{DC0B1397-23E7-4CC1-BCAB-D2E0955B4CE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838785B6-DC76-4CD9-98A8-9E0056D80FA7}" type="asst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100" b="1">
              <a:solidFill>
                <a:sysClr val="windowText" lastClr="000000"/>
              </a:solidFill>
            </a:rPr>
            <a:t>Student Life Staff:</a:t>
          </a:r>
        </a:p>
        <a:p>
          <a:r>
            <a:rPr lang="en-US" sz="1100">
              <a:solidFill>
                <a:sysClr val="windowText" lastClr="000000"/>
              </a:solidFill>
            </a:rPr>
            <a:t>Lou Kaminski (Director)</a:t>
          </a:r>
        </a:p>
        <a:p>
          <a:r>
            <a:rPr lang="en-US" sz="1100">
              <a:solidFill>
                <a:sysClr val="windowText" lastClr="000000"/>
              </a:solidFill>
            </a:rPr>
            <a:t>Rikelmy Williams</a:t>
          </a:r>
        </a:p>
        <a:p>
          <a:r>
            <a:rPr lang="en-US" sz="1100">
              <a:solidFill>
                <a:sysClr val="windowText" lastClr="000000"/>
              </a:solidFill>
            </a:rPr>
            <a:t>Jill Susice</a:t>
          </a:r>
        </a:p>
        <a:p>
          <a:r>
            <a:rPr lang="en-US" sz="1100">
              <a:solidFill>
                <a:sysClr val="windowText" lastClr="000000"/>
              </a:solidFill>
            </a:rPr>
            <a:t>Donna Good</a:t>
          </a:r>
        </a:p>
      </dgm:t>
    </dgm:pt>
    <dgm:pt modelId="{CC75396A-2232-46A2-BB5E-D9DC76FECEC7}" type="parTrans" cxnId="{7742845B-A7D4-4708-A57E-47FC43E8214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647D3E70-F172-4419-A62B-83EF60215890}" type="sibTrans" cxnId="{7742845B-A7D4-4708-A57E-47FC43E82143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485C9CE-CBC3-46A9-A1F7-25BDFBDD8787}" type="pres">
      <dgm:prSet presAssocID="{DA9310DB-38B3-46DE-B57E-B993CC6BC1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ED824EE-4DD3-4302-9029-52E79C350245}" type="pres">
      <dgm:prSet presAssocID="{DA4B18A9-C9FD-484C-8803-6278116C28D2}" presName="hierRoot1" presStyleCnt="0">
        <dgm:presLayoutVars>
          <dgm:hierBranch val="init"/>
        </dgm:presLayoutVars>
      </dgm:prSet>
      <dgm:spPr/>
    </dgm:pt>
    <dgm:pt modelId="{2944A438-6BA4-40E5-BC2B-BC960E936A17}" type="pres">
      <dgm:prSet presAssocID="{DA4B18A9-C9FD-484C-8803-6278116C28D2}" presName="rootComposite1" presStyleCnt="0"/>
      <dgm:spPr/>
    </dgm:pt>
    <dgm:pt modelId="{762B38CF-E626-4D55-8ADB-5170690F315B}" type="pres">
      <dgm:prSet presAssocID="{DA4B18A9-C9FD-484C-8803-6278116C28D2}" presName="rootText1" presStyleLbl="node0" presStyleIdx="0" presStyleCnt="1" custScaleX="255467" custScaleY="206749">
        <dgm:presLayoutVars>
          <dgm:chPref val="3"/>
        </dgm:presLayoutVars>
      </dgm:prSet>
      <dgm:spPr/>
    </dgm:pt>
    <dgm:pt modelId="{FC23013B-3897-4958-A9B6-164B1D63C945}" type="pres">
      <dgm:prSet presAssocID="{DA4B18A9-C9FD-484C-8803-6278116C28D2}" presName="rootConnector1" presStyleLbl="node1" presStyleIdx="0" presStyleCnt="0"/>
      <dgm:spPr/>
    </dgm:pt>
    <dgm:pt modelId="{CC57ADF3-5DF2-4C58-A1A3-69C7D6C1BC0A}" type="pres">
      <dgm:prSet presAssocID="{DA4B18A9-C9FD-484C-8803-6278116C28D2}" presName="hierChild2" presStyleCnt="0"/>
      <dgm:spPr/>
    </dgm:pt>
    <dgm:pt modelId="{4FC70933-272F-4FBD-8C73-A0A34BD9EC92}" type="pres">
      <dgm:prSet presAssocID="{4EE2F53F-F4C6-4995-BCB5-077B362DD668}" presName="Name37" presStyleLbl="parChTrans1D2" presStyleIdx="0" presStyleCnt="2"/>
      <dgm:spPr/>
    </dgm:pt>
    <dgm:pt modelId="{3EFF2C73-6A0C-4A2C-8CFB-85DC977E9849}" type="pres">
      <dgm:prSet presAssocID="{AC609653-053B-4FFA-9E71-4EBA177D37C8}" presName="hierRoot2" presStyleCnt="0">
        <dgm:presLayoutVars>
          <dgm:hierBranch val="init"/>
        </dgm:presLayoutVars>
      </dgm:prSet>
      <dgm:spPr/>
    </dgm:pt>
    <dgm:pt modelId="{63EFA3E4-C534-4C03-AADC-8AA8D8BAD725}" type="pres">
      <dgm:prSet presAssocID="{AC609653-053B-4FFA-9E71-4EBA177D37C8}" presName="rootComposite" presStyleCnt="0"/>
      <dgm:spPr/>
    </dgm:pt>
    <dgm:pt modelId="{369662CF-8226-4B70-918D-AE7A18CCD8D9}" type="pres">
      <dgm:prSet presAssocID="{AC609653-053B-4FFA-9E71-4EBA177D37C8}" presName="rootText" presStyleLbl="node2" presStyleIdx="0" presStyleCnt="2" custScaleX="245446" custScaleY="193563" custLinFactX="-18561" custLinFactNeighborX="-100000">
        <dgm:presLayoutVars>
          <dgm:chPref val="3"/>
        </dgm:presLayoutVars>
      </dgm:prSet>
      <dgm:spPr/>
    </dgm:pt>
    <dgm:pt modelId="{83A15335-A9D1-4DBE-B11A-F698A5499BD5}" type="pres">
      <dgm:prSet presAssocID="{AC609653-053B-4FFA-9E71-4EBA177D37C8}" presName="rootConnector" presStyleLbl="node2" presStyleIdx="0" presStyleCnt="2"/>
      <dgm:spPr/>
    </dgm:pt>
    <dgm:pt modelId="{EF75443C-049D-467C-95BE-D4A61FAEA1B3}" type="pres">
      <dgm:prSet presAssocID="{AC609653-053B-4FFA-9E71-4EBA177D37C8}" presName="hierChild4" presStyleCnt="0"/>
      <dgm:spPr/>
    </dgm:pt>
    <dgm:pt modelId="{86300B03-32D2-424C-9052-B905186025FA}" type="pres">
      <dgm:prSet presAssocID="{0793B0A8-CA97-4466-9E83-59408D869B19}" presName="Name37" presStyleLbl="parChTrans1D3" presStyleIdx="0" presStyleCnt="9"/>
      <dgm:spPr/>
    </dgm:pt>
    <dgm:pt modelId="{23973C6B-E567-48B1-9A1B-D470FD1C315F}" type="pres">
      <dgm:prSet presAssocID="{D7332CD7-E58C-472B-B7A1-B18E76257F50}" presName="hierRoot2" presStyleCnt="0">
        <dgm:presLayoutVars>
          <dgm:hierBranch val="init"/>
        </dgm:presLayoutVars>
      </dgm:prSet>
      <dgm:spPr/>
    </dgm:pt>
    <dgm:pt modelId="{CBF65C25-BC51-4009-91E7-5B7CA5C4FB71}" type="pres">
      <dgm:prSet presAssocID="{D7332CD7-E58C-472B-B7A1-B18E76257F50}" presName="rootComposite" presStyleCnt="0"/>
      <dgm:spPr/>
    </dgm:pt>
    <dgm:pt modelId="{2F109EB7-1DCB-4004-9B02-7B0F1A51EBE0}" type="pres">
      <dgm:prSet presAssocID="{D7332CD7-E58C-472B-B7A1-B18E76257F50}" presName="rootText" presStyleLbl="node3" presStyleIdx="0" presStyleCnt="7" custScaleX="265341" custScaleY="539530" custLinFactX="-4975" custLinFactNeighborX="-100000">
        <dgm:presLayoutVars>
          <dgm:chPref val="3"/>
        </dgm:presLayoutVars>
      </dgm:prSet>
      <dgm:spPr/>
    </dgm:pt>
    <dgm:pt modelId="{9165FC51-098B-44A0-815C-728D6C5B022E}" type="pres">
      <dgm:prSet presAssocID="{D7332CD7-E58C-472B-B7A1-B18E76257F50}" presName="rootConnector" presStyleLbl="node3" presStyleIdx="0" presStyleCnt="7"/>
      <dgm:spPr/>
    </dgm:pt>
    <dgm:pt modelId="{CF73E787-E420-4574-AF8D-8C597E71C171}" type="pres">
      <dgm:prSet presAssocID="{D7332CD7-E58C-472B-B7A1-B18E76257F50}" presName="hierChild4" presStyleCnt="0"/>
      <dgm:spPr/>
    </dgm:pt>
    <dgm:pt modelId="{7BE7F8BC-D1D0-47B6-93E1-1C9F395F8F81}" type="pres">
      <dgm:prSet presAssocID="{D7332CD7-E58C-472B-B7A1-B18E76257F50}" presName="hierChild5" presStyleCnt="0"/>
      <dgm:spPr/>
    </dgm:pt>
    <dgm:pt modelId="{C4ECC00F-AED1-46DF-98AB-25A0D425B9A0}" type="pres">
      <dgm:prSet presAssocID="{08A4B9A3-A3A3-4F94-B713-5387E8064D1C}" presName="Name37" presStyleLbl="parChTrans1D3" presStyleIdx="1" presStyleCnt="9"/>
      <dgm:spPr/>
    </dgm:pt>
    <dgm:pt modelId="{26FD7BC6-C27D-4BC9-8285-E98623044E59}" type="pres">
      <dgm:prSet presAssocID="{3D7B9160-AAFA-42B2-8350-FFCD47F36B5A}" presName="hierRoot2" presStyleCnt="0">
        <dgm:presLayoutVars>
          <dgm:hierBranch val="init"/>
        </dgm:presLayoutVars>
      </dgm:prSet>
      <dgm:spPr/>
    </dgm:pt>
    <dgm:pt modelId="{7F0A8503-7EC1-46ED-AC2D-5840C6D53C04}" type="pres">
      <dgm:prSet presAssocID="{3D7B9160-AAFA-42B2-8350-FFCD47F36B5A}" presName="rootComposite" presStyleCnt="0"/>
      <dgm:spPr/>
    </dgm:pt>
    <dgm:pt modelId="{F37273BE-7E98-48B6-A177-688CC59D252B}" type="pres">
      <dgm:prSet presAssocID="{3D7B9160-AAFA-42B2-8350-FFCD47F36B5A}" presName="rootText" presStyleLbl="node3" presStyleIdx="1" presStyleCnt="7" custScaleX="267034" custScaleY="303973" custLinFactX="-4405" custLinFactNeighborX="-100000">
        <dgm:presLayoutVars>
          <dgm:chPref val="3"/>
        </dgm:presLayoutVars>
      </dgm:prSet>
      <dgm:spPr/>
    </dgm:pt>
    <dgm:pt modelId="{CDA9A821-19CA-4FB1-B3EF-D15E830CA6E2}" type="pres">
      <dgm:prSet presAssocID="{3D7B9160-AAFA-42B2-8350-FFCD47F36B5A}" presName="rootConnector" presStyleLbl="node3" presStyleIdx="1" presStyleCnt="7"/>
      <dgm:spPr/>
    </dgm:pt>
    <dgm:pt modelId="{028A57A9-5DBE-4E40-9396-586D27C50645}" type="pres">
      <dgm:prSet presAssocID="{3D7B9160-AAFA-42B2-8350-FFCD47F36B5A}" presName="hierChild4" presStyleCnt="0"/>
      <dgm:spPr/>
    </dgm:pt>
    <dgm:pt modelId="{366D65BF-6723-4E99-93E4-59B11C55D23B}" type="pres">
      <dgm:prSet presAssocID="{3D7B9160-AAFA-42B2-8350-FFCD47F36B5A}" presName="hierChild5" presStyleCnt="0"/>
      <dgm:spPr/>
    </dgm:pt>
    <dgm:pt modelId="{21D706F7-35BE-4971-B37F-5C8B3FFD5F42}" type="pres">
      <dgm:prSet presAssocID="{A54EF14C-03DB-4B2D-98AF-A631FEEBF656}" presName="Name37" presStyleLbl="parChTrans1D3" presStyleIdx="2" presStyleCnt="9"/>
      <dgm:spPr/>
    </dgm:pt>
    <dgm:pt modelId="{A7681DEA-97AD-4374-BF97-71D28FEDFA71}" type="pres">
      <dgm:prSet presAssocID="{A850DC39-26B9-4E8A-BD3F-F66A788DBC15}" presName="hierRoot2" presStyleCnt="0">
        <dgm:presLayoutVars>
          <dgm:hierBranch val="init"/>
        </dgm:presLayoutVars>
      </dgm:prSet>
      <dgm:spPr/>
    </dgm:pt>
    <dgm:pt modelId="{075A3D8C-8B12-45C6-BB80-916523ECE333}" type="pres">
      <dgm:prSet presAssocID="{A850DC39-26B9-4E8A-BD3F-F66A788DBC15}" presName="rootComposite" presStyleCnt="0"/>
      <dgm:spPr/>
    </dgm:pt>
    <dgm:pt modelId="{F25C563A-7771-45DD-9AE6-5AC75CDE63CE}" type="pres">
      <dgm:prSet presAssocID="{A850DC39-26B9-4E8A-BD3F-F66A788DBC15}" presName="rootText" presStyleLbl="node3" presStyleIdx="2" presStyleCnt="7" custScaleX="266967" custScaleY="276156" custLinFactX="-2204" custLinFactNeighborX="-100000">
        <dgm:presLayoutVars>
          <dgm:chPref val="3"/>
        </dgm:presLayoutVars>
      </dgm:prSet>
      <dgm:spPr/>
    </dgm:pt>
    <dgm:pt modelId="{BA8E8452-11F3-458E-BA81-AEE7AC6540FB}" type="pres">
      <dgm:prSet presAssocID="{A850DC39-26B9-4E8A-BD3F-F66A788DBC15}" presName="rootConnector" presStyleLbl="node3" presStyleIdx="2" presStyleCnt="7"/>
      <dgm:spPr/>
    </dgm:pt>
    <dgm:pt modelId="{067D4573-7F6A-41D6-9FF6-36FE4B118267}" type="pres">
      <dgm:prSet presAssocID="{A850DC39-26B9-4E8A-BD3F-F66A788DBC15}" presName="hierChild4" presStyleCnt="0"/>
      <dgm:spPr/>
    </dgm:pt>
    <dgm:pt modelId="{362FA491-805B-46A2-B6DA-F5C167D203EF}" type="pres">
      <dgm:prSet presAssocID="{A850DC39-26B9-4E8A-BD3F-F66A788DBC15}" presName="hierChild5" presStyleCnt="0"/>
      <dgm:spPr/>
    </dgm:pt>
    <dgm:pt modelId="{C4A0D808-AAEC-4494-89E1-2019CC4D9809}" type="pres">
      <dgm:prSet presAssocID="{ABD79E69-A13B-4228-8F11-CB37197F369A}" presName="Name37" presStyleLbl="parChTrans1D3" presStyleIdx="3" presStyleCnt="9"/>
      <dgm:spPr/>
    </dgm:pt>
    <dgm:pt modelId="{97BE37E6-E071-4D92-8748-D9050D7544EE}" type="pres">
      <dgm:prSet presAssocID="{395D8B6A-BDAE-4A3A-BBBD-D1DDB2234C0B}" presName="hierRoot2" presStyleCnt="0">
        <dgm:presLayoutVars>
          <dgm:hierBranch val="init"/>
        </dgm:presLayoutVars>
      </dgm:prSet>
      <dgm:spPr/>
    </dgm:pt>
    <dgm:pt modelId="{DDBFD291-8BF5-4955-83EB-114BB1F9B5CC}" type="pres">
      <dgm:prSet presAssocID="{395D8B6A-BDAE-4A3A-BBBD-D1DDB2234C0B}" presName="rootComposite" presStyleCnt="0"/>
      <dgm:spPr/>
    </dgm:pt>
    <dgm:pt modelId="{AA9E9B68-97AA-4729-8A67-AA3DC17DC920}" type="pres">
      <dgm:prSet presAssocID="{395D8B6A-BDAE-4A3A-BBBD-D1DDB2234C0B}" presName="rootText" presStyleLbl="node3" presStyleIdx="3" presStyleCnt="7" custScaleX="275562" custScaleY="381602" custLinFactX="-2645" custLinFactNeighborX="-100000" custLinFactNeighborY="-11820">
        <dgm:presLayoutVars>
          <dgm:chPref val="3"/>
        </dgm:presLayoutVars>
      </dgm:prSet>
      <dgm:spPr/>
    </dgm:pt>
    <dgm:pt modelId="{96F28C0E-4E21-4AD1-8BE8-EB7392B9AE48}" type="pres">
      <dgm:prSet presAssocID="{395D8B6A-BDAE-4A3A-BBBD-D1DDB2234C0B}" presName="rootConnector" presStyleLbl="node3" presStyleIdx="3" presStyleCnt="7"/>
      <dgm:spPr/>
    </dgm:pt>
    <dgm:pt modelId="{B38102C1-1BE2-45FC-944C-9577777F4AA3}" type="pres">
      <dgm:prSet presAssocID="{395D8B6A-BDAE-4A3A-BBBD-D1DDB2234C0B}" presName="hierChild4" presStyleCnt="0"/>
      <dgm:spPr/>
    </dgm:pt>
    <dgm:pt modelId="{92E3C269-0E5B-4B6C-A4F5-35ABEF4DBD4A}" type="pres">
      <dgm:prSet presAssocID="{395D8B6A-BDAE-4A3A-BBBD-D1DDB2234C0B}" presName="hierChild5" presStyleCnt="0"/>
      <dgm:spPr/>
    </dgm:pt>
    <dgm:pt modelId="{6C77838A-CF48-4444-B7F0-E24C8D01585E}" type="pres">
      <dgm:prSet presAssocID="{AC609653-053B-4FFA-9E71-4EBA177D37C8}" presName="hierChild5" presStyleCnt="0"/>
      <dgm:spPr/>
    </dgm:pt>
    <dgm:pt modelId="{1356ADD6-CEAE-45A1-ADCA-4E6E4AD01D19}" type="pres">
      <dgm:prSet presAssocID="{607BDA82-AE40-4A08-907D-7E35A34AE91F}" presName="Name37" presStyleLbl="parChTrans1D2" presStyleIdx="1" presStyleCnt="2"/>
      <dgm:spPr/>
    </dgm:pt>
    <dgm:pt modelId="{7EF8C329-201A-4E56-9A77-8CDEC4CE4702}" type="pres">
      <dgm:prSet presAssocID="{4F2B6F6D-85C6-4BBA-9A45-182CD45F382A}" presName="hierRoot2" presStyleCnt="0">
        <dgm:presLayoutVars>
          <dgm:hierBranch val="init"/>
        </dgm:presLayoutVars>
      </dgm:prSet>
      <dgm:spPr/>
    </dgm:pt>
    <dgm:pt modelId="{E79653C3-E1D9-4E5F-8A7A-FEF6A375CF62}" type="pres">
      <dgm:prSet presAssocID="{4F2B6F6D-85C6-4BBA-9A45-182CD45F382A}" presName="rootComposite" presStyleCnt="0"/>
      <dgm:spPr/>
    </dgm:pt>
    <dgm:pt modelId="{65476365-3C69-4F25-BDDB-3F14DA2725E0}" type="pres">
      <dgm:prSet presAssocID="{4F2B6F6D-85C6-4BBA-9A45-182CD45F382A}" presName="rootText" presStyleLbl="node2" presStyleIdx="1" presStyleCnt="2" custScaleX="279661" custScaleY="196030" custLinFactNeighborX="-226">
        <dgm:presLayoutVars>
          <dgm:chPref val="3"/>
        </dgm:presLayoutVars>
      </dgm:prSet>
      <dgm:spPr/>
    </dgm:pt>
    <dgm:pt modelId="{FEEB420D-DE1C-4E73-A545-1DCADD7F90A1}" type="pres">
      <dgm:prSet presAssocID="{4F2B6F6D-85C6-4BBA-9A45-182CD45F382A}" presName="rootConnector" presStyleLbl="node2" presStyleIdx="1" presStyleCnt="2"/>
      <dgm:spPr/>
    </dgm:pt>
    <dgm:pt modelId="{2BA88185-B691-49FE-93A2-8F28DB9B8B21}" type="pres">
      <dgm:prSet presAssocID="{4F2B6F6D-85C6-4BBA-9A45-182CD45F382A}" presName="hierChild4" presStyleCnt="0"/>
      <dgm:spPr/>
    </dgm:pt>
    <dgm:pt modelId="{D1392B9A-6573-43B9-8ABF-1A994415DCB6}" type="pres">
      <dgm:prSet presAssocID="{42AAF5B9-107B-475F-A6FF-79068FBA86DB}" presName="Name37" presStyleLbl="parChTrans1D3" presStyleIdx="4" presStyleCnt="9"/>
      <dgm:spPr/>
    </dgm:pt>
    <dgm:pt modelId="{DECC7EF6-A399-4E00-B468-8F87F1F0E083}" type="pres">
      <dgm:prSet presAssocID="{48E7D3EE-550D-495E-A45E-8548B85A3D5E}" presName="hierRoot2" presStyleCnt="0">
        <dgm:presLayoutVars>
          <dgm:hierBranch val="init"/>
        </dgm:presLayoutVars>
      </dgm:prSet>
      <dgm:spPr/>
    </dgm:pt>
    <dgm:pt modelId="{B5D3F65F-9AD3-4ED5-A161-7CE93CDDE33E}" type="pres">
      <dgm:prSet presAssocID="{48E7D3EE-550D-495E-A45E-8548B85A3D5E}" presName="rootComposite" presStyleCnt="0"/>
      <dgm:spPr/>
    </dgm:pt>
    <dgm:pt modelId="{A526F42E-2F17-42FC-80EA-77471D2C9B27}" type="pres">
      <dgm:prSet presAssocID="{48E7D3EE-550D-495E-A45E-8548B85A3D5E}" presName="rootText" presStyleLbl="node3" presStyleIdx="4" presStyleCnt="7" custScaleX="321303" custScaleY="348048" custLinFactNeighborX="-19033" custLinFactNeighborY="-653">
        <dgm:presLayoutVars>
          <dgm:chPref val="3"/>
        </dgm:presLayoutVars>
      </dgm:prSet>
      <dgm:spPr/>
    </dgm:pt>
    <dgm:pt modelId="{DDB06447-545E-4EB6-8727-5F8B046FE9A6}" type="pres">
      <dgm:prSet presAssocID="{48E7D3EE-550D-495E-A45E-8548B85A3D5E}" presName="rootConnector" presStyleLbl="node3" presStyleIdx="4" presStyleCnt="7"/>
      <dgm:spPr/>
    </dgm:pt>
    <dgm:pt modelId="{63433488-32E8-422F-A25A-DAF92C476799}" type="pres">
      <dgm:prSet presAssocID="{48E7D3EE-550D-495E-A45E-8548B85A3D5E}" presName="hierChild4" presStyleCnt="0"/>
      <dgm:spPr/>
    </dgm:pt>
    <dgm:pt modelId="{A95E3409-122C-4833-BBC5-0D6F7D82BCE0}" type="pres">
      <dgm:prSet presAssocID="{48E7D3EE-550D-495E-A45E-8548B85A3D5E}" presName="hierChild5" presStyleCnt="0"/>
      <dgm:spPr/>
    </dgm:pt>
    <dgm:pt modelId="{434649FD-5E0B-4C16-9096-0DAEF2B29D31}" type="pres">
      <dgm:prSet presAssocID="{346AEA26-0CDC-4172-9DA8-30B73ADB9316}" presName="Name37" presStyleLbl="parChTrans1D3" presStyleIdx="5" presStyleCnt="9"/>
      <dgm:spPr/>
    </dgm:pt>
    <dgm:pt modelId="{8C142B6E-649D-4DC1-A524-16E284D51F80}" type="pres">
      <dgm:prSet presAssocID="{3DDF1CD4-7AC2-4EDE-8884-887CAA33F7E3}" presName="hierRoot2" presStyleCnt="0">
        <dgm:presLayoutVars>
          <dgm:hierBranch val="init"/>
        </dgm:presLayoutVars>
      </dgm:prSet>
      <dgm:spPr/>
    </dgm:pt>
    <dgm:pt modelId="{C8CF1813-538A-49D1-9A70-39915B052A19}" type="pres">
      <dgm:prSet presAssocID="{3DDF1CD4-7AC2-4EDE-8884-887CAA33F7E3}" presName="rootComposite" presStyleCnt="0"/>
      <dgm:spPr/>
    </dgm:pt>
    <dgm:pt modelId="{36B3F23A-A3CC-49D3-9108-0C34E2EFC43B}" type="pres">
      <dgm:prSet presAssocID="{3DDF1CD4-7AC2-4EDE-8884-887CAA33F7E3}" presName="rootText" presStyleLbl="node3" presStyleIdx="5" presStyleCnt="7" custScaleX="226309" custScaleY="282651" custLinFactX="-100000" custLinFactY="-200000" custLinFactNeighborX="-181086" custLinFactNeighborY="-235317">
        <dgm:presLayoutVars>
          <dgm:chPref val="3"/>
        </dgm:presLayoutVars>
      </dgm:prSet>
      <dgm:spPr/>
    </dgm:pt>
    <dgm:pt modelId="{CE15A528-D531-4A01-A802-D2E7B980AFB2}" type="pres">
      <dgm:prSet presAssocID="{3DDF1CD4-7AC2-4EDE-8884-887CAA33F7E3}" presName="rootConnector" presStyleLbl="node3" presStyleIdx="5" presStyleCnt="7"/>
      <dgm:spPr/>
    </dgm:pt>
    <dgm:pt modelId="{EB68BBCE-BE35-4BA0-B7BD-FCD5E7D39A60}" type="pres">
      <dgm:prSet presAssocID="{3DDF1CD4-7AC2-4EDE-8884-887CAA33F7E3}" presName="hierChild4" presStyleCnt="0"/>
      <dgm:spPr/>
    </dgm:pt>
    <dgm:pt modelId="{9A1DA9E6-37A9-4DF8-8FF2-10B19BAC763F}" type="pres">
      <dgm:prSet presAssocID="{3DDF1CD4-7AC2-4EDE-8884-887CAA33F7E3}" presName="hierChild5" presStyleCnt="0"/>
      <dgm:spPr/>
    </dgm:pt>
    <dgm:pt modelId="{B6E21F9A-2C79-4437-8572-5D2F8F546542}" type="pres">
      <dgm:prSet presAssocID="{9103DD4E-F1C2-46BD-9833-6EB891E47D5D}" presName="Name37" presStyleLbl="parChTrans1D3" presStyleIdx="6" presStyleCnt="9"/>
      <dgm:spPr/>
    </dgm:pt>
    <dgm:pt modelId="{EE30EA4B-0A36-455B-A82D-8A65FDE2F580}" type="pres">
      <dgm:prSet presAssocID="{B8896803-FADD-459C-A61B-A53D84ABD1ED}" presName="hierRoot2" presStyleCnt="0">
        <dgm:presLayoutVars>
          <dgm:hierBranch val="init"/>
        </dgm:presLayoutVars>
      </dgm:prSet>
      <dgm:spPr/>
    </dgm:pt>
    <dgm:pt modelId="{A05D73C2-4F3C-46EB-ADE9-DE249A5B4C00}" type="pres">
      <dgm:prSet presAssocID="{B8896803-FADD-459C-A61B-A53D84ABD1ED}" presName="rootComposite" presStyleCnt="0"/>
      <dgm:spPr/>
    </dgm:pt>
    <dgm:pt modelId="{A10E0EE8-143C-4EB0-A795-1C440FE482E4}" type="pres">
      <dgm:prSet presAssocID="{B8896803-FADD-459C-A61B-A53D84ABD1ED}" presName="rootText" presStyleLbl="node3" presStyleIdx="6" presStyleCnt="7" custScaleX="321796" custScaleY="168561" custLinFactY="-100000" custLinFactNeighborX="-18864" custLinFactNeighborY="-193745">
        <dgm:presLayoutVars>
          <dgm:chPref val="3"/>
        </dgm:presLayoutVars>
      </dgm:prSet>
      <dgm:spPr/>
    </dgm:pt>
    <dgm:pt modelId="{F457D3E3-10CE-4B14-BBBB-A5AA8215710F}" type="pres">
      <dgm:prSet presAssocID="{B8896803-FADD-459C-A61B-A53D84ABD1ED}" presName="rootConnector" presStyleLbl="node3" presStyleIdx="6" presStyleCnt="7"/>
      <dgm:spPr/>
    </dgm:pt>
    <dgm:pt modelId="{160F6639-5674-4844-8A3A-C51DE7CEC604}" type="pres">
      <dgm:prSet presAssocID="{B8896803-FADD-459C-A61B-A53D84ABD1ED}" presName="hierChild4" presStyleCnt="0"/>
      <dgm:spPr/>
    </dgm:pt>
    <dgm:pt modelId="{54F7071B-322C-4F7F-8350-6F1F633CADCE}" type="pres">
      <dgm:prSet presAssocID="{B8896803-FADD-459C-A61B-A53D84ABD1ED}" presName="hierChild5" presStyleCnt="0"/>
      <dgm:spPr/>
    </dgm:pt>
    <dgm:pt modelId="{CFA847C4-BB9D-4ADA-93AF-F3DD5E17BC16}" type="pres">
      <dgm:prSet presAssocID="{4F2B6F6D-85C6-4BBA-9A45-182CD45F382A}" presName="hierChild5" presStyleCnt="0"/>
      <dgm:spPr/>
    </dgm:pt>
    <dgm:pt modelId="{F74A3F30-BF7C-4D62-9917-4ABE288884FE}" type="pres">
      <dgm:prSet presAssocID="{F027CE55-609C-4335-9E79-0E97F2A72AD2}" presName="Name111" presStyleLbl="parChTrans1D3" presStyleIdx="7" presStyleCnt="9"/>
      <dgm:spPr/>
    </dgm:pt>
    <dgm:pt modelId="{E6298D23-1AE3-4C4D-A50A-546236D1D2B3}" type="pres">
      <dgm:prSet presAssocID="{DF3D763C-7284-4C19-94F3-7120402961A5}" presName="hierRoot3" presStyleCnt="0">
        <dgm:presLayoutVars>
          <dgm:hierBranch val="init"/>
        </dgm:presLayoutVars>
      </dgm:prSet>
      <dgm:spPr/>
    </dgm:pt>
    <dgm:pt modelId="{DE88229B-0F9D-4F2D-9005-B4E93F5B2C3B}" type="pres">
      <dgm:prSet presAssocID="{DF3D763C-7284-4C19-94F3-7120402961A5}" presName="rootComposite3" presStyleCnt="0"/>
      <dgm:spPr/>
    </dgm:pt>
    <dgm:pt modelId="{F447CAF7-12FD-4A02-8E20-946873BBAEA6}" type="pres">
      <dgm:prSet presAssocID="{DF3D763C-7284-4C19-94F3-7120402961A5}" presName="rootText3" presStyleLbl="asst2" presStyleIdx="0" presStyleCnt="2" custScaleX="225401" custScaleY="471641" custLinFactNeighborX="-3020">
        <dgm:presLayoutVars>
          <dgm:chPref val="3"/>
        </dgm:presLayoutVars>
      </dgm:prSet>
      <dgm:spPr/>
    </dgm:pt>
    <dgm:pt modelId="{CA020DDF-F178-49A4-B392-CC7B001ECB62}" type="pres">
      <dgm:prSet presAssocID="{DF3D763C-7284-4C19-94F3-7120402961A5}" presName="rootConnector3" presStyleLbl="asst2" presStyleIdx="0" presStyleCnt="2"/>
      <dgm:spPr/>
    </dgm:pt>
    <dgm:pt modelId="{CEB26071-F1AF-4F8A-9D3D-5AB7DF3EDD91}" type="pres">
      <dgm:prSet presAssocID="{DF3D763C-7284-4C19-94F3-7120402961A5}" presName="hierChild6" presStyleCnt="0"/>
      <dgm:spPr/>
    </dgm:pt>
    <dgm:pt modelId="{2B82AB30-3874-420A-8ADC-BB8BFAEE32F2}" type="pres">
      <dgm:prSet presAssocID="{DF3D763C-7284-4C19-94F3-7120402961A5}" presName="hierChild7" presStyleCnt="0"/>
      <dgm:spPr/>
    </dgm:pt>
    <dgm:pt modelId="{11BEDE73-64BF-4861-8793-7CB6863C77F1}" type="pres">
      <dgm:prSet presAssocID="{CC75396A-2232-46A2-BB5E-D9DC76FECEC7}" presName="Name111" presStyleLbl="parChTrans1D3" presStyleIdx="8" presStyleCnt="9"/>
      <dgm:spPr/>
    </dgm:pt>
    <dgm:pt modelId="{D745FCAE-3251-4A6C-BE5C-429A790C900E}" type="pres">
      <dgm:prSet presAssocID="{838785B6-DC76-4CD9-98A8-9E0056D80FA7}" presName="hierRoot3" presStyleCnt="0">
        <dgm:presLayoutVars>
          <dgm:hierBranch val="init"/>
        </dgm:presLayoutVars>
      </dgm:prSet>
      <dgm:spPr/>
    </dgm:pt>
    <dgm:pt modelId="{328C96EA-AE7E-4987-9B60-6176E96631C7}" type="pres">
      <dgm:prSet presAssocID="{838785B6-DC76-4CD9-98A8-9E0056D80FA7}" presName="rootComposite3" presStyleCnt="0"/>
      <dgm:spPr/>
    </dgm:pt>
    <dgm:pt modelId="{DE7322F9-86F6-4979-9A8A-E7A476741EB6}" type="pres">
      <dgm:prSet presAssocID="{838785B6-DC76-4CD9-98A8-9E0056D80FA7}" presName="rootText3" presStyleLbl="asst2" presStyleIdx="1" presStyleCnt="2" custScaleX="334315" custScaleY="552524">
        <dgm:presLayoutVars>
          <dgm:chPref val="3"/>
        </dgm:presLayoutVars>
      </dgm:prSet>
      <dgm:spPr/>
    </dgm:pt>
    <dgm:pt modelId="{FF6E9222-17ED-4EF5-89A1-29FB922A8BAD}" type="pres">
      <dgm:prSet presAssocID="{838785B6-DC76-4CD9-98A8-9E0056D80FA7}" presName="rootConnector3" presStyleLbl="asst2" presStyleIdx="1" presStyleCnt="2"/>
      <dgm:spPr/>
    </dgm:pt>
    <dgm:pt modelId="{C157EA8C-5302-4A5A-AFF0-47C086BBC930}" type="pres">
      <dgm:prSet presAssocID="{838785B6-DC76-4CD9-98A8-9E0056D80FA7}" presName="hierChild6" presStyleCnt="0"/>
      <dgm:spPr/>
    </dgm:pt>
    <dgm:pt modelId="{7C245C14-9AFC-48B4-A162-2BBA9C3D5E90}" type="pres">
      <dgm:prSet presAssocID="{838785B6-DC76-4CD9-98A8-9E0056D80FA7}" presName="hierChild7" presStyleCnt="0"/>
      <dgm:spPr/>
    </dgm:pt>
    <dgm:pt modelId="{608C5A5B-75A2-4CB1-A86E-45BBF6DFBA35}" type="pres">
      <dgm:prSet presAssocID="{DA4B18A9-C9FD-484C-8803-6278116C28D2}" presName="hierChild3" presStyleCnt="0"/>
      <dgm:spPr/>
    </dgm:pt>
  </dgm:ptLst>
  <dgm:cxnLst>
    <dgm:cxn modelId="{7F174700-FC2E-4ECB-8E87-17699A8842FA}" srcId="{DA9310DB-38B3-46DE-B57E-B993CC6BC177}" destId="{DA4B18A9-C9FD-484C-8803-6278116C28D2}" srcOrd="0" destOrd="0" parTransId="{D697EE09-CE89-4400-B8C1-00FB3068B54F}" sibTransId="{33B32B2C-66D2-47F9-8C12-AD484E50BA68}"/>
    <dgm:cxn modelId="{60E18404-FB0F-42F1-B2A5-2532E666506F}" type="presOf" srcId="{838785B6-DC76-4CD9-98A8-9E0056D80FA7}" destId="{DE7322F9-86F6-4979-9A8A-E7A476741EB6}" srcOrd="0" destOrd="0" presId="urn:microsoft.com/office/officeart/2005/8/layout/orgChart1"/>
    <dgm:cxn modelId="{45EB5F0C-4E94-4EA4-9819-DA4CEF0C413E}" srcId="{4F2B6F6D-85C6-4BBA-9A45-182CD45F382A}" destId="{48E7D3EE-550D-495E-A45E-8548B85A3D5E}" srcOrd="0" destOrd="0" parTransId="{42AAF5B9-107B-475F-A6FF-79068FBA86DB}" sibTransId="{1C1C10DF-DB85-419C-9462-3860D662E07F}"/>
    <dgm:cxn modelId="{D9218B0E-72E9-4600-A1EA-1BEA66C19D71}" type="presOf" srcId="{AC609653-053B-4FFA-9E71-4EBA177D37C8}" destId="{369662CF-8226-4B70-918D-AE7A18CCD8D9}" srcOrd="0" destOrd="0" presId="urn:microsoft.com/office/officeart/2005/8/layout/orgChart1"/>
    <dgm:cxn modelId="{0A09CE1B-9624-4134-A670-68277988EE5D}" srcId="{4F2B6F6D-85C6-4BBA-9A45-182CD45F382A}" destId="{3DDF1CD4-7AC2-4EDE-8884-887CAA33F7E3}" srcOrd="1" destOrd="0" parTransId="{346AEA26-0CDC-4172-9DA8-30B73ADB9316}" sibTransId="{00881096-A580-419B-911C-2B3C5A829A42}"/>
    <dgm:cxn modelId="{2037F41C-73B5-4885-A2BD-F430BF6DAAF5}" type="presOf" srcId="{48E7D3EE-550D-495E-A45E-8548B85A3D5E}" destId="{DDB06447-545E-4EB6-8727-5F8B046FE9A6}" srcOrd="1" destOrd="0" presId="urn:microsoft.com/office/officeart/2005/8/layout/orgChart1"/>
    <dgm:cxn modelId="{7075B127-530C-4731-B5A0-972A7C5AD51B}" srcId="{4F2B6F6D-85C6-4BBA-9A45-182CD45F382A}" destId="{B8896803-FADD-459C-A61B-A53D84ABD1ED}" srcOrd="2" destOrd="0" parTransId="{9103DD4E-F1C2-46BD-9833-6EB891E47D5D}" sibTransId="{F1EAED49-DBD5-4E88-AAA0-F080B41F0875}"/>
    <dgm:cxn modelId="{DD37342E-4F3E-4B8D-9457-4CB6910B679F}" type="presOf" srcId="{A850DC39-26B9-4E8A-BD3F-F66A788DBC15}" destId="{F25C563A-7771-45DD-9AE6-5AC75CDE63CE}" srcOrd="0" destOrd="0" presId="urn:microsoft.com/office/officeart/2005/8/layout/orgChart1"/>
    <dgm:cxn modelId="{601D642E-D419-4BF5-B843-83E71015747C}" type="presOf" srcId="{48E7D3EE-550D-495E-A45E-8548B85A3D5E}" destId="{A526F42E-2F17-42FC-80EA-77471D2C9B27}" srcOrd="0" destOrd="0" presId="urn:microsoft.com/office/officeart/2005/8/layout/orgChart1"/>
    <dgm:cxn modelId="{89C73231-7DBB-4EB5-A40F-661F4662EBE7}" type="presOf" srcId="{0793B0A8-CA97-4466-9E83-59408D869B19}" destId="{86300B03-32D2-424C-9052-B905186025FA}" srcOrd="0" destOrd="0" presId="urn:microsoft.com/office/officeart/2005/8/layout/orgChart1"/>
    <dgm:cxn modelId="{20716A31-4BD2-44B4-9C49-4FFAF069E046}" type="presOf" srcId="{3D7B9160-AAFA-42B2-8350-FFCD47F36B5A}" destId="{CDA9A821-19CA-4FB1-B3EF-D15E830CA6E2}" srcOrd="1" destOrd="0" presId="urn:microsoft.com/office/officeart/2005/8/layout/orgChart1"/>
    <dgm:cxn modelId="{01E72C33-70E5-4FD1-B769-F1A510FEC94D}" type="presOf" srcId="{ABD79E69-A13B-4228-8F11-CB37197F369A}" destId="{C4A0D808-AAEC-4494-89E1-2019CC4D9809}" srcOrd="0" destOrd="0" presId="urn:microsoft.com/office/officeart/2005/8/layout/orgChart1"/>
    <dgm:cxn modelId="{33E13C3B-B5E3-49AE-A856-7126B6A19870}" type="presOf" srcId="{AC609653-053B-4FFA-9E71-4EBA177D37C8}" destId="{83A15335-A9D1-4DBE-B11A-F698A5499BD5}" srcOrd="1" destOrd="0" presId="urn:microsoft.com/office/officeart/2005/8/layout/orgChart1"/>
    <dgm:cxn modelId="{F789D83F-12F9-4DB8-8CC4-E84B41F7142B}" type="presOf" srcId="{DA9310DB-38B3-46DE-B57E-B993CC6BC177}" destId="{1485C9CE-CBC3-46A9-A1F7-25BDFBDD8787}" srcOrd="0" destOrd="0" presId="urn:microsoft.com/office/officeart/2005/8/layout/orgChart1"/>
    <dgm:cxn modelId="{7742845B-A7D4-4708-A57E-47FC43E82143}" srcId="{4F2B6F6D-85C6-4BBA-9A45-182CD45F382A}" destId="{838785B6-DC76-4CD9-98A8-9E0056D80FA7}" srcOrd="4" destOrd="0" parTransId="{CC75396A-2232-46A2-BB5E-D9DC76FECEC7}" sibTransId="{647D3E70-F172-4419-A62B-83EF60215890}"/>
    <dgm:cxn modelId="{43912861-DEE1-4152-B4DD-6B268871AAD7}" type="presOf" srcId="{346AEA26-0CDC-4172-9DA8-30B73ADB9316}" destId="{434649FD-5E0B-4C16-9096-0DAEF2B29D31}" srcOrd="0" destOrd="0" presId="urn:microsoft.com/office/officeart/2005/8/layout/orgChart1"/>
    <dgm:cxn modelId="{D3552961-6B90-4536-A5DD-615FABDD8680}" srcId="{AC609653-053B-4FFA-9E71-4EBA177D37C8}" destId="{395D8B6A-BDAE-4A3A-BBBD-D1DDB2234C0B}" srcOrd="3" destOrd="0" parTransId="{ABD79E69-A13B-4228-8F11-CB37197F369A}" sibTransId="{A27269F1-E1BB-4330-A5A7-C1F0D3BC1AD5}"/>
    <dgm:cxn modelId="{44C72964-B4DC-47C6-958B-F68C6C8F82E4}" type="presOf" srcId="{3DDF1CD4-7AC2-4EDE-8884-887CAA33F7E3}" destId="{36B3F23A-A3CC-49D3-9108-0C34E2EFC43B}" srcOrd="0" destOrd="0" presId="urn:microsoft.com/office/officeart/2005/8/layout/orgChart1"/>
    <dgm:cxn modelId="{72353166-5559-4702-98C7-55B1B0B3FDBF}" type="presOf" srcId="{D7332CD7-E58C-472B-B7A1-B18E76257F50}" destId="{9165FC51-098B-44A0-815C-728D6C5B022E}" srcOrd="1" destOrd="0" presId="urn:microsoft.com/office/officeart/2005/8/layout/orgChart1"/>
    <dgm:cxn modelId="{DA8DC048-4F33-49D1-8376-45324AE67594}" type="presOf" srcId="{DF3D763C-7284-4C19-94F3-7120402961A5}" destId="{CA020DDF-F178-49A4-B392-CC7B001ECB62}" srcOrd="1" destOrd="0" presId="urn:microsoft.com/office/officeart/2005/8/layout/orgChart1"/>
    <dgm:cxn modelId="{C15FED48-26C0-4C3A-9D44-0A131937A7FF}" type="presOf" srcId="{395D8B6A-BDAE-4A3A-BBBD-D1DDB2234C0B}" destId="{96F28C0E-4E21-4AD1-8BE8-EB7392B9AE48}" srcOrd="1" destOrd="0" presId="urn:microsoft.com/office/officeart/2005/8/layout/orgChart1"/>
    <dgm:cxn modelId="{0268A655-4D72-4652-9213-E70721A0AA3E}" type="presOf" srcId="{3DDF1CD4-7AC2-4EDE-8884-887CAA33F7E3}" destId="{CE15A528-D531-4A01-A802-D2E7B980AFB2}" srcOrd="1" destOrd="0" presId="urn:microsoft.com/office/officeart/2005/8/layout/orgChart1"/>
    <dgm:cxn modelId="{59042479-B93C-425C-863C-69C337819CB5}" type="presOf" srcId="{DF3D763C-7284-4C19-94F3-7120402961A5}" destId="{F447CAF7-12FD-4A02-8E20-946873BBAEA6}" srcOrd="0" destOrd="0" presId="urn:microsoft.com/office/officeart/2005/8/layout/orgChart1"/>
    <dgm:cxn modelId="{17BF4B59-67B7-41FC-92E8-0E6A544C5153}" type="presOf" srcId="{9103DD4E-F1C2-46BD-9833-6EB891E47D5D}" destId="{B6E21F9A-2C79-4437-8572-5D2F8F546542}" srcOrd="0" destOrd="0" presId="urn:microsoft.com/office/officeart/2005/8/layout/orgChart1"/>
    <dgm:cxn modelId="{0EA2387C-3D75-4801-8150-ECDF82B3830C}" type="presOf" srcId="{CC75396A-2232-46A2-BB5E-D9DC76FECEC7}" destId="{11BEDE73-64BF-4861-8793-7CB6863C77F1}" srcOrd="0" destOrd="0" presId="urn:microsoft.com/office/officeart/2005/8/layout/orgChart1"/>
    <dgm:cxn modelId="{5268E37E-A17D-484E-A7E4-2F4657893995}" srcId="{DA4B18A9-C9FD-484C-8803-6278116C28D2}" destId="{4F2B6F6D-85C6-4BBA-9A45-182CD45F382A}" srcOrd="1" destOrd="0" parTransId="{607BDA82-AE40-4A08-907D-7E35A34AE91F}" sibTransId="{120836F0-C445-4234-8203-4DE22EDE433D}"/>
    <dgm:cxn modelId="{5C1E508D-A502-424F-B648-71BF84426ED0}" srcId="{AC609653-053B-4FFA-9E71-4EBA177D37C8}" destId="{A850DC39-26B9-4E8A-BD3F-F66A788DBC15}" srcOrd="2" destOrd="0" parTransId="{A54EF14C-03DB-4B2D-98AF-A631FEEBF656}" sibTransId="{5BF8DC11-2B68-4AB0-8889-CC4235D406DD}"/>
    <dgm:cxn modelId="{DC0B1397-23E7-4CC1-BCAB-D2E0955B4CE3}" srcId="{4F2B6F6D-85C6-4BBA-9A45-182CD45F382A}" destId="{DF3D763C-7284-4C19-94F3-7120402961A5}" srcOrd="3" destOrd="0" parTransId="{F027CE55-609C-4335-9E79-0E97F2A72AD2}" sibTransId="{DA564FCA-FD15-45DC-9205-DF280459A445}"/>
    <dgm:cxn modelId="{7E37E097-7B05-4DE3-905C-B227467F759C}" type="presOf" srcId="{D7332CD7-E58C-472B-B7A1-B18E76257F50}" destId="{2F109EB7-1DCB-4004-9B02-7B0F1A51EBE0}" srcOrd="0" destOrd="0" presId="urn:microsoft.com/office/officeart/2005/8/layout/orgChart1"/>
    <dgm:cxn modelId="{58751499-E014-453A-AA47-EA3D2606A0A4}" type="presOf" srcId="{DA4B18A9-C9FD-484C-8803-6278116C28D2}" destId="{FC23013B-3897-4958-A9B6-164B1D63C945}" srcOrd="1" destOrd="0" presId="urn:microsoft.com/office/officeart/2005/8/layout/orgChart1"/>
    <dgm:cxn modelId="{6A3DCF9E-C993-49E3-AC5E-B0F19FDC4042}" type="presOf" srcId="{F027CE55-609C-4335-9E79-0E97F2A72AD2}" destId="{F74A3F30-BF7C-4D62-9917-4ABE288884FE}" srcOrd="0" destOrd="0" presId="urn:microsoft.com/office/officeart/2005/8/layout/orgChart1"/>
    <dgm:cxn modelId="{4935A3A7-805F-4C95-81EB-70597A1B002F}" type="presOf" srcId="{08A4B9A3-A3A3-4F94-B713-5387E8064D1C}" destId="{C4ECC00F-AED1-46DF-98AB-25A0D425B9A0}" srcOrd="0" destOrd="0" presId="urn:microsoft.com/office/officeart/2005/8/layout/orgChart1"/>
    <dgm:cxn modelId="{B89030C0-39C4-4634-8121-62263B9DDD64}" srcId="{DA4B18A9-C9FD-484C-8803-6278116C28D2}" destId="{AC609653-053B-4FFA-9E71-4EBA177D37C8}" srcOrd="0" destOrd="0" parTransId="{4EE2F53F-F4C6-4995-BCB5-077B362DD668}" sibTransId="{9A48D753-E986-4BFA-83B1-2F568D0CFD7D}"/>
    <dgm:cxn modelId="{F7E6A0C9-9655-4951-A4A5-ECA3DF19B354}" type="presOf" srcId="{4F2B6F6D-85C6-4BBA-9A45-182CD45F382A}" destId="{FEEB420D-DE1C-4E73-A545-1DCADD7F90A1}" srcOrd="1" destOrd="0" presId="urn:microsoft.com/office/officeart/2005/8/layout/orgChart1"/>
    <dgm:cxn modelId="{13081DCA-3C51-43FF-8A35-A2DEE05047A6}" type="presOf" srcId="{395D8B6A-BDAE-4A3A-BBBD-D1DDB2234C0B}" destId="{AA9E9B68-97AA-4729-8A67-AA3DC17DC920}" srcOrd="0" destOrd="0" presId="urn:microsoft.com/office/officeart/2005/8/layout/orgChart1"/>
    <dgm:cxn modelId="{BD12C3CF-A0E4-4E18-A9DB-4C3D43B86B59}" type="presOf" srcId="{DA4B18A9-C9FD-484C-8803-6278116C28D2}" destId="{762B38CF-E626-4D55-8ADB-5170690F315B}" srcOrd="0" destOrd="0" presId="urn:microsoft.com/office/officeart/2005/8/layout/orgChart1"/>
    <dgm:cxn modelId="{7091DCD1-2675-413E-A2EF-74A2CA71EC20}" type="presOf" srcId="{B8896803-FADD-459C-A61B-A53D84ABD1ED}" destId="{A10E0EE8-143C-4EB0-A795-1C440FE482E4}" srcOrd="0" destOrd="0" presId="urn:microsoft.com/office/officeart/2005/8/layout/orgChart1"/>
    <dgm:cxn modelId="{BFF230D7-A514-4EDE-861D-97BBB86EB624}" type="presOf" srcId="{42AAF5B9-107B-475F-A6FF-79068FBA86DB}" destId="{D1392B9A-6573-43B9-8ABF-1A994415DCB6}" srcOrd="0" destOrd="0" presId="urn:microsoft.com/office/officeart/2005/8/layout/orgChart1"/>
    <dgm:cxn modelId="{F051B9D9-600F-4405-A2B2-5B81043E38DC}" type="presOf" srcId="{A850DC39-26B9-4E8A-BD3F-F66A788DBC15}" destId="{BA8E8452-11F3-458E-BA81-AEE7AC6540FB}" srcOrd="1" destOrd="0" presId="urn:microsoft.com/office/officeart/2005/8/layout/orgChart1"/>
    <dgm:cxn modelId="{CA8588DB-9782-475F-B190-E330BF576D36}" type="presOf" srcId="{4EE2F53F-F4C6-4995-BCB5-077B362DD668}" destId="{4FC70933-272F-4FBD-8C73-A0A34BD9EC92}" srcOrd="0" destOrd="0" presId="urn:microsoft.com/office/officeart/2005/8/layout/orgChart1"/>
    <dgm:cxn modelId="{E66BC0DB-7305-4B7C-883E-F0685C081F6F}" type="presOf" srcId="{4F2B6F6D-85C6-4BBA-9A45-182CD45F382A}" destId="{65476365-3C69-4F25-BDDB-3F14DA2725E0}" srcOrd="0" destOrd="0" presId="urn:microsoft.com/office/officeart/2005/8/layout/orgChart1"/>
    <dgm:cxn modelId="{9B60A9E0-0BEB-427E-A0CA-F3763F59A216}" srcId="{AC609653-053B-4FFA-9E71-4EBA177D37C8}" destId="{3D7B9160-AAFA-42B2-8350-FFCD47F36B5A}" srcOrd="1" destOrd="0" parTransId="{08A4B9A3-A3A3-4F94-B713-5387E8064D1C}" sibTransId="{2FA3A571-84E6-4D29-9B1C-0BF529C5A563}"/>
    <dgm:cxn modelId="{73B96CE2-EBA9-428F-820A-6893A91D3570}" type="presOf" srcId="{838785B6-DC76-4CD9-98A8-9E0056D80FA7}" destId="{FF6E9222-17ED-4EF5-89A1-29FB922A8BAD}" srcOrd="1" destOrd="0" presId="urn:microsoft.com/office/officeart/2005/8/layout/orgChart1"/>
    <dgm:cxn modelId="{1D25D4E2-1DC1-41C8-A89E-E0AD19D35126}" srcId="{AC609653-053B-4FFA-9E71-4EBA177D37C8}" destId="{D7332CD7-E58C-472B-B7A1-B18E76257F50}" srcOrd="0" destOrd="0" parTransId="{0793B0A8-CA97-4466-9E83-59408D869B19}" sibTransId="{563AA8FC-C9EB-47DD-BD40-4F277AB82194}"/>
    <dgm:cxn modelId="{D0C028ED-C4B8-4EA0-8C73-BF48845149AC}" type="presOf" srcId="{A54EF14C-03DB-4B2D-98AF-A631FEEBF656}" destId="{21D706F7-35BE-4971-B37F-5C8B3FFD5F42}" srcOrd="0" destOrd="0" presId="urn:microsoft.com/office/officeart/2005/8/layout/orgChart1"/>
    <dgm:cxn modelId="{3A3D45EF-6AE9-4174-9007-914198BFD9F0}" type="presOf" srcId="{B8896803-FADD-459C-A61B-A53D84ABD1ED}" destId="{F457D3E3-10CE-4B14-BBBB-A5AA8215710F}" srcOrd="1" destOrd="0" presId="urn:microsoft.com/office/officeart/2005/8/layout/orgChart1"/>
    <dgm:cxn modelId="{596219F1-C785-4A38-8759-73A6B3AAFBFD}" type="presOf" srcId="{3D7B9160-AAFA-42B2-8350-FFCD47F36B5A}" destId="{F37273BE-7E98-48B6-A177-688CC59D252B}" srcOrd="0" destOrd="0" presId="urn:microsoft.com/office/officeart/2005/8/layout/orgChart1"/>
    <dgm:cxn modelId="{4CB4A4FF-DF45-4AA2-91BE-1EF2E20CF108}" type="presOf" srcId="{607BDA82-AE40-4A08-907D-7E35A34AE91F}" destId="{1356ADD6-CEAE-45A1-ADCA-4E6E4AD01D19}" srcOrd="0" destOrd="0" presId="urn:microsoft.com/office/officeart/2005/8/layout/orgChart1"/>
    <dgm:cxn modelId="{245DE766-F13F-4201-B213-1E30ADE75210}" type="presParOf" srcId="{1485C9CE-CBC3-46A9-A1F7-25BDFBDD8787}" destId="{CED824EE-4DD3-4302-9029-52E79C350245}" srcOrd="0" destOrd="0" presId="urn:microsoft.com/office/officeart/2005/8/layout/orgChart1"/>
    <dgm:cxn modelId="{23037F7E-18C5-4A67-AF3C-41A919EFA866}" type="presParOf" srcId="{CED824EE-4DD3-4302-9029-52E79C350245}" destId="{2944A438-6BA4-40E5-BC2B-BC960E936A17}" srcOrd="0" destOrd="0" presId="urn:microsoft.com/office/officeart/2005/8/layout/orgChart1"/>
    <dgm:cxn modelId="{DFA31774-AD23-4B86-91E0-8F4FC0CCECE2}" type="presParOf" srcId="{2944A438-6BA4-40E5-BC2B-BC960E936A17}" destId="{762B38CF-E626-4D55-8ADB-5170690F315B}" srcOrd="0" destOrd="0" presId="urn:microsoft.com/office/officeart/2005/8/layout/orgChart1"/>
    <dgm:cxn modelId="{0D75E44E-813E-4B8D-AAF4-BDD2AECB3C43}" type="presParOf" srcId="{2944A438-6BA4-40E5-BC2B-BC960E936A17}" destId="{FC23013B-3897-4958-A9B6-164B1D63C945}" srcOrd="1" destOrd="0" presId="urn:microsoft.com/office/officeart/2005/8/layout/orgChart1"/>
    <dgm:cxn modelId="{9A253738-9217-4F3D-ACCD-EB6FB4E56075}" type="presParOf" srcId="{CED824EE-4DD3-4302-9029-52E79C350245}" destId="{CC57ADF3-5DF2-4C58-A1A3-69C7D6C1BC0A}" srcOrd="1" destOrd="0" presId="urn:microsoft.com/office/officeart/2005/8/layout/orgChart1"/>
    <dgm:cxn modelId="{EE1E5E2C-BD59-4EC1-BCC1-C8BA4B5E5DDF}" type="presParOf" srcId="{CC57ADF3-5DF2-4C58-A1A3-69C7D6C1BC0A}" destId="{4FC70933-272F-4FBD-8C73-A0A34BD9EC92}" srcOrd="0" destOrd="0" presId="urn:microsoft.com/office/officeart/2005/8/layout/orgChart1"/>
    <dgm:cxn modelId="{0246F177-79DB-4C7C-92EB-B82B1284242F}" type="presParOf" srcId="{CC57ADF3-5DF2-4C58-A1A3-69C7D6C1BC0A}" destId="{3EFF2C73-6A0C-4A2C-8CFB-85DC977E9849}" srcOrd="1" destOrd="0" presId="urn:microsoft.com/office/officeart/2005/8/layout/orgChart1"/>
    <dgm:cxn modelId="{59F87923-7957-4C8C-A583-052D8DF2C993}" type="presParOf" srcId="{3EFF2C73-6A0C-4A2C-8CFB-85DC977E9849}" destId="{63EFA3E4-C534-4C03-AADC-8AA8D8BAD725}" srcOrd="0" destOrd="0" presId="urn:microsoft.com/office/officeart/2005/8/layout/orgChart1"/>
    <dgm:cxn modelId="{D411F7BF-F03A-4002-9488-A1B48587369D}" type="presParOf" srcId="{63EFA3E4-C534-4C03-AADC-8AA8D8BAD725}" destId="{369662CF-8226-4B70-918D-AE7A18CCD8D9}" srcOrd="0" destOrd="0" presId="urn:microsoft.com/office/officeart/2005/8/layout/orgChart1"/>
    <dgm:cxn modelId="{FC12F6B7-6830-45CA-B3FC-81E2EAD79637}" type="presParOf" srcId="{63EFA3E4-C534-4C03-AADC-8AA8D8BAD725}" destId="{83A15335-A9D1-4DBE-B11A-F698A5499BD5}" srcOrd="1" destOrd="0" presId="urn:microsoft.com/office/officeart/2005/8/layout/orgChart1"/>
    <dgm:cxn modelId="{2AFB80E9-32B5-45F9-B285-E190DF08B678}" type="presParOf" srcId="{3EFF2C73-6A0C-4A2C-8CFB-85DC977E9849}" destId="{EF75443C-049D-467C-95BE-D4A61FAEA1B3}" srcOrd="1" destOrd="0" presId="urn:microsoft.com/office/officeart/2005/8/layout/orgChart1"/>
    <dgm:cxn modelId="{00B8EB50-0434-4171-9145-E612E53A1D4F}" type="presParOf" srcId="{EF75443C-049D-467C-95BE-D4A61FAEA1B3}" destId="{86300B03-32D2-424C-9052-B905186025FA}" srcOrd="0" destOrd="0" presId="urn:microsoft.com/office/officeart/2005/8/layout/orgChart1"/>
    <dgm:cxn modelId="{7545F96E-7D78-4BB2-B68F-23049A60AD89}" type="presParOf" srcId="{EF75443C-049D-467C-95BE-D4A61FAEA1B3}" destId="{23973C6B-E567-48B1-9A1B-D470FD1C315F}" srcOrd="1" destOrd="0" presId="urn:microsoft.com/office/officeart/2005/8/layout/orgChart1"/>
    <dgm:cxn modelId="{A1914E07-E79F-43D0-A95D-A2213CE1FE09}" type="presParOf" srcId="{23973C6B-E567-48B1-9A1B-D470FD1C315F}" destId="{CBF65C25-BC51-4009-91E7-5B7CA5C4FB71}" srcOrd="0" destOrd="0" presId="urn:microsoft.com/office/officeart/2005/8/layout/orgChart1"/>
    <dgm:cxn modelId="{DF9F8A0A-6599-4CBB-AF92-24FF3F21A1EA}" type="presParOf" srcId="{CBF65C25-BC51-4009-91E7-5B7CA5C4FB71}" destId="{2F109EB7-1DCB-4004-9B02-7B0F1A51EBE0}" srcOrd="0" destOrd="0" presId="urn:microsoft.com/office/officeart/2005/8/layout/orgChart1"/>
    <dgm:cxn modelId="{3D0F7665-A042-479F-85DE-7737F1EDBD6C}" type="presParOf" srcId="{CBF65C25-BC51-4009-91E7-5B7CA5C4FB71}" destId="{9165FC51-098B-44A0-815C-728D6C5B022E}" srcOrd="1" destOrd="0" presId="urn:microsoft.com/office/officeart/2005/8/layout/orgChart1"/>
    <dgm:cxn modelId="{62EB5928-67FD-4095-8A8D-314607D91DD5}" type="presParOf" srcId="{23973C6B-E567-48B1-9A1B-D470FD1C315F}" destId="{CF73E787-E420-4574-AF8D-8C597E71C171}" srcOrd="1" destOrd="0" presId="urn:microsoft.com/office/officeart/2005/8/layout/orgChart1"/>
    <dgm:cxn modelId="{153610B8-6CF1-4683-BF08-DD8EED87112F}" type="presParOf" srcId="{23973C6B-E567-48B1-9A1B-D470FD1C315F}" destId="{7BE7F8BC-D1D0-47B6-93E1-1C9F395F8F81}" srcOrd="2" destOrd="0" presId="urn:microsoft.com/office/officeart/2005/8/layout/orgChart1"/>
    <dgm:cxn modelId="{982ADCCD-9837-4779-ABC5-353754575989}" type="presParOf" srcId="{EF75443C-049D-467C-95BE-D4A61FAEA1B3}" destId="{C4ECC00F-AED1-46DF-98AB-25A0D425B9A0}" srcOrd="2" destOrd="0" presId="urn:microsoft.com/office/officeart/2005/8/layout/orgChart1"/>
    <dgm:cxn modelId="{7A97E673-0FE1-4E44-91BE-CDEA8BD53BC2}" type="presParOf" srcId="{EF75443C-049D-467C-95BE-D4A61FAEA1B3}" destId="{26FD7BC6-C27D-4BC9-8285-E98623044E59}" srcOrd="3" destOrd="0" presId="urn:microsoft.com/office/officeart/2005/8/layout/orgChart1"/>
    <dgm:cxn modelId="{148C3497-981C-414D-8358-32366A85AD1C}" type="presParOf" srcId="{26FD7BC6-C27D-4BC9-8285-E98623044E59}" destId="{7F0A8503-7EC1-46ED-AC2D-5840C6D53C04}" srcOrd="0" destOrd="0" presId="urn:microsoft.com/office/officeart/2005/8/layout/orgChart1"/>
    <dgm:cxn modelId="{54227713-0FDE-48E5-BD03-40B8D5BAE8E7}" type="presParOf" srcId="{7F0A8503-7EC1-46ED-AC2D-5840C6D53C04}" destId="{F37273BE-7E98-48B6-A177-688CC59D252B}" srcOrd="0" destOrd="0" presId="urn:microsoft.com/office/officeart/2005/8/layout/orgChart1"/>
    <dgm:cxn modelId="{E0D79CE1-3484-40AE-BB7F-E01C9F4552C3}" type="presParOf" srcId="{7F0A8503-7EC1-46ED-AC2D-5840C6D53C04}" destId="{CDA9A821-19CA-4FB1-B3EF-D15E830CA6E2}" srcOrd="1" destOrd="0" presId="urn:microsoft.com/office/officeart/2005/8/layout/orgChart1"/>
    <dgm:cxn modelId="{21F34C3B-1ADC-41B4-A330-9EEBAFA596F2}" type="presParOf" srcId="{26FD7BC6-C27D-4BC9-8285-E98623044E59}" destId="{028A57A9-5DBE-4E40-9396-586D27C50645}" srcOrd="1" destOrd="0" presId="urn:microsoft.com/office/officeart/2005/8/layout/orgChart1"/>
    <dgm:cxn modelId="{F605EFD2-1606-4FF1-9A8F-B4E1C3B56DA7}" type="presParOf" srcId="{26FD7BC6-C27D-4BC9-8285-E98623044E59}" destId="{366D65BF-6723-4E99-93E4-59B11C55D23B}" srcOrd="2" destOrd="0" presId="urn:microsoft.com/office/officeart/2005/8/layout/orgChart1"/>
    <dgm:cxn modelId="{2A1C7A3C-7126-41F2-A6B7-73D4FF698719}" type="presParOf" srcId="{EF75443C-049D-467C-95BE-D4A61FAEA1B3}" destId="{21D706F7-35BE-4971-B37F-5C8B3FFD5F42}" srcOrd="4" destOrd="0" presId="urn:microsoft.com/office/officeart/2005/8/layout/orgChart1"/>
    <dgm:cxn modelId="{688FCEC0-A7FB-4424-8223-9ED08DBBF229}" type="presParOf" srcId="{EF75443C-049D-467C-95BE-D4A61FAEA1B3}" destId="{A7681DEA-97AD-4374-BF97-71D28FEDFA71}" srcOrd="5" destOrd="0" presId="urn:microsoft.com/office/officeart/2005/8/layout/orgChart1"/>
    <dgm:cxn modelId="{224B0F15-9D2B-42AC-A833-273EC3232DB2}" type="presParOf" srcId="{A7681DEA-97AD-4374-BF97-71D28FEDFA71}" destId="{075A3D8C-8B12-45C6-BB80-916523ECE333}" srcOrd="0" destOrd="0" presId="urn:microsoft.com/office/officeart/2005/8/layout/orgChart1"/>
    <dgm:cxn modelId="{A8D1F24A-D750-4B10-AA61-AAF6F8607AA0}" type="presParOf" srcId="{075A3D8C-8B12-45C6-BB80-916523ECE333}" destId="{F25C563A-7771-45DD-9AE6-5AC75CDE63CE}" srcOrd="0" destOrd="0" presId="urn:microsoft.com/office/officeart/2005/8/layout/orgChart1"/>
    <dgm:cxn modelId="{5027A8D5-EA5A-4E48-B548-79B4FB5F01BD}" type="presParOf" srcId="{075A3D8C-8B12-45C6-BB80-916523ECE333}" destId="{BA8E8452-11F3-458E-BA81-AEE7AC6540FB}" srcOrd="1" destOrd="0" presId="urn:microsoft.com/office/officeart/2005/8/layout/orgChart1"/>
    <dgm:cxn modelId="{FF52006C-F22D-4A91-9D66-574A0C6124C6}" type="presParOf" srcId="{A7681DEA-97AD-4374-BF97-71D28FEDFA71}" destId="{067D4573-7F6A-41D6-9FF6-36FE4B118267}" srcOrd="1" destOrd="0" presId="urn:microsoft.com/office/officeart/2005/8/layout/orgChart1"/>
    <dgm:cxn modelId="{A15E0B3A-5413-4B2B-A5E4-532A1AF8D9FC}" type="presParOf" srcId="{A7681DEA-97AD-4374-BF97-71D28FEDFA71}" destId="{362FA491-805B-46A2-B6DA-F5C167D203EF}" srcOrd="2" destOrd="0" presId="urn:microsoft.com/office/officeart/2005/8/layout/orgChart1"/>
    <dgm:cxn modelId="{AF627FEE-5AC1-40F8-867D-F4204A94C514}" type="presParOf" srcId="{EF75443C-049D-467C-95BE-D4A61FAEA1B3}" destId="{C4A0D808-AAEC-4494-89E1-2019CC4D9809}" srcOrd="6" destOrd="0" presId="urn:microsoft.com/office/officeart/2005/8/layout/orgChart1"/>
    <dgm:cxn modelId="{E2E71F3A-373E-41D0-A5A7-BA214E858B0C}" type="presParOf" srcId="{EF75443C-049D-467C-95BE-D4A61FAEA1B3}" destId="{97BE37E6-E071-4D92-8748-D9050D7544EE}" srcOrd="7" destOrd="0" presId="urn:microsoft.com/office/officeart/2005/8/layout/orgChart1"/>
    <dgm:cxn modelId="{9FE0424D-C9B0-46D2-968A-A0DF94F83163}" type="presParOf" srcId="{97BE37E6-E071-4D92-8748-D9050D7544EE}" destId="{DDBFD291-8BF5-4955-83EB-114BB1F9B5CC}" srcOrd="0" destOrd="0" presId="urn:microsoft.com/office/officeart/2005/8/layout/orgChart1"/>
    <dgm:cxn modelId="{C7D0403F-AEA6-4023-A2CD-DB9BA6F1A234}" type="presParOf" srcId="{DDBFD291-8BF5-4955-83EB-114BB1F9B5CC}" destId="{AA9E9B68-97AA-4729-8A67-AA3DC17DC920}" srcOrd="0" destOrd="0" presId="urn:microsoft.com/office/officeart/2005/8/layout/orgChart1"/>
    <dgm:cxn modelId="{D464F6B5-30FD-4C4E-B9BF-0D2A78378802}" type="presParOf" srcId="{DDBFD291-8BF5-4955-83EB-114BB1F9B5CC}" destId="{96F28C0E-4E21-4AD1-8BE8-EB7392B9AE48}" srcOrd="1" destOrd="0" presId="urn:microsoft.com/office/officeart/2005/8/layout/orgChart1"/>
    <dgm:cxn modelId="{C312BA55-DEAD-496F-8CEF-605EAFEAFC38}" type="presParOf" srcId="{97BE37E6-E071-4D92-8748-D9050D7544EE}" destId="{B38102C1-1BE2-45FC-944C-9577777F4AA3}" srcOrd="1" destOrd="0" presId="urn:microsoft.com/office/officeart/2005/8/layout/orgChart1"/>
    <dgm:cxn modelId="{5160897D-35D8-4D09-A5B7-206F76920443}" type="presParOf" srcId="{97BE37E6-E071-4D92-8748-D9050D7544EE}" destId="{92E3C269-0E5B-4B6C-A4F5-35ABEF4DBD4A}" srcOrd="2" destOrd="0" presId="urn:microsoft.com/office/officeart/2005/8/layout/orgChart1"/>
    <dgm:cxn modelId="{674D4DEF-9671-4125-9B2E-3F32EBF2767D}" type="presParOf" srcId="{3EFF2C73-6A0C-4A2C-8CFB-85DC977E9849}" destId="{6C77838A-CF48-4444-B7F0-E24C8D01585E}" srcOrd="2" destOrd="0" presId="urn:microsoft.com/office/officeart/2005/8/layout/orgChart1"/>
    <dgm:cxn modelId="{6B655521-135D-4AD2-B63E-ECC47968A685}" type="presParOf" srcId="{CC57ADF3-5DF2-4C58-A1A3-69C7D6C1BC0A}" destId="{1356ADD6-CEAE-45A1-ADCA-4E6E4AD01D19}" srcOrd="2" destOrd="0" presId="urn:microsoft.com/office/officeart/2005/8/layout/orgChart1"/>
    <dgm:cxn modelId="{0E38FF8B-606A-4B29-A98C-227F77DB171B}" type="presParOf" srcId="{CC57ADF3-5DF2-4C58-A1A3-69C7D6C1BC0A}" destId="{7EF8C329-201A-4E56-9A77-8CDEC4CE4702}" srcOrd="3" destOrd="0" presId="urn:microsoft.com/office/officeart/2005/8/layout/orgChart1"/>
    <dgm:cxn modelId="{E60A2473-3F3C-4C95-8C6F-AA6E5881F6F2}" type="presParOf" srcId="{7EF8C329-201A-4E56-9A77-8CDEC4CE4702}" destId="{E79653C3-E1D9-4E5F-8A7A-FEF6A375CF62}" srcOrd="0" destOrd="0" presId="urn:microsoft.com/office/officeart/2005/8/layout/orgChart1"/>
    <dgm:cxn modelId="{F6752C47-D94C-4434-BD98-87A037E91F46}" type="presParOf" srcId="{E79653C3-E1D9-4E5F-8A7A-FEF6A375CF62}" destId="{65476365-3C69-4F25-BDDB-3F14DA2725E0}" srcOrd="0" destOrd="0" presId="urn:microsoft.com/office/officeart/2005/8/layout/orgChart1"/>
    <dgm:cxn modelId="{5021D9E4-7EE2-4C8E-ACDC-6820EFB390E9}" type="presParOf" srcId="{E79653C3-E1D9-4E5F-8A7A-FEF6A375CF62}" destId="{FEEB420D-DE1C-4E73-A545-1DCADD7F90A1}" srcOrd="1" destOrd="0" presId="urn:microsoft.com/office/officeart/2005/8/layout/orgChart1"/>
    <dgm:cxn modelId="{90C0C39A-319D-4E3A-988C-7E1C22EEBA4F}" type="presParOf" srcId="{7EF8C329-201A-4E56-9A77-8CDEC4CE4702}" destId="{2BA88185-B691-49FE-93A2-8F28DB9B8B21}" srcOrd="1" destOrd="0" presId="urn:microsoft.com/office/officeart/2005/8/layout/orgChart1"/>
    <dgm:cxn modelId="{D4F7D0A9-FF18-4E36-B398-DE80F3809C01}" type="presParOf" srcId="{2BA88185-B691-49FE-93A2-8F28DB9B8B21}" destId="{D1392B9A-6573-43B9-8ABF-1A994415DCB6}" srcOrd="0" destOrd="0" presId="urn:microsoft.com/office/officeart/2005/8/layout/orgChart1"/>
    <dgm:cxn modelId="{BD3D2544-5C54-4087-81A6-7B7D8726868B}" type="presParOf" srcId="{2BA88185-B691-49FE-93A2-8F28DB9B8B21}" destId="{DECC7EF6-A399-4E00-B468-8F87F1F0E083}" srcOrd="1" destOrd="0" presId="urn:microsoft.com/office/officeart/2005/8/layout/orgChart1"/>
    <dgm:cxn modelId="{274EE2DE-BB5E-4B5D-B831-2CC755E8E335}" type="presParOf" srcId="{DECC7EF6-A399-4E00-B468-8F87F1F0E083}" destId="{B5D3F65F-9AD3-4ED5-A161-7CE93CDDE33E}" srcOrd="0" destOrd="0" presId="urn:microsoft.com/office/officeart/2005/8/layout/orgChart1"/>
    <dgm:cxn modelId="{19B18839-ED8F-4534-B7B8-D328B0013842}" type="presParOf" srcId="{B5D3F65F-9AD3-4ED5-A161-7CE93CDDE33E}" destId="{A526F42E-2F17-42FC-80EA-77471D2C9B27}" srcOrd="0" destOrd="0" presId="urn:microsoft.com/office/officeart/2005/8/layout/orgChart1"/>
    <dgm:cxn modelId="{26D6D5C4-7131-4D3A-A5F9-5018058ABD0D}" type="presParOf" srcId="{B5D3F65F-9AD3-4ED5-A161-7CE93CDDE33E}" destId="{DDB06447-545E-4EB6-8727-5F8B046FE9A6}" srcOrd="1" destOrd="0" presId="urn:microsoft.com/office/officeart/2005/8/layout/orgChart1"/>
    <dgm:cxn modelId="{FDFBBC9C-30E7-49DC-A364-B97135816DDB}" type="presParOf" srcId="{DECC7EF6-A399-4E00-B468-8F87F1F0E083}" destId="{63433488-32E8-422F-A25A-DAF92C476799}" srcOrd="1" destOrd="0" presId="urn:microsoft.com/office/officeart/2005/8/layout/orgChart1"/>
    <dgm:cxn modelId="{EBFE0905-B843-4E00-BB31-CB24DD5A61B3}" type="presParOf" srcId="{DECC7EF6-A399-4E00-B468-8F87F1F0E083}" destId="{A95E3409-122C-4833-BBC5-0D6F7D82BCE0}" srcOrd="2" destOrd="0" presId="urn:microsoft.com/office/officeart/2005/8/layout/orgChart1"/>
    <dgm:cxn modelId="{847C253E-6A64-4692-9AF7-2C0742B97560}" type="presParOf" srcId="{2BA88185-B691-49FE-93A2-8F28DB9B8B21}" destId="{434649FD-5E0B-4C16-9096-0DAEF2B29D31}" srcOrd="2" destOrd="0" presId="urn:microsoft.com/office/officeart/2005/8/layout/orgChart1"/>
    <dgm:cxn modelId="{A1FE663B-084B-477C-A752-B7EF7A178228}" type="presParOf" srcId="{2BA88185-B691-49FE-93A2-8F28DB9B8B21}" destId="{8C142B6E-649D-4DC1-A524-16E284D51F80}" srcOrd="3" destOrd="0" presId="urn:microsoft.com/office/officeart/2005/8/layout/orgChart1"/>
    <dgm:cxn modelId="{E3BA79CF-B977-4FAF-BEA8-042CAF7DB849}" type="presParOf" srcId="{8C142B6E-649D-4DC1-A524-16E284D51F80}" destId="{C8CF1813-538A-49D1-9A70-39915B052A19}" srcOrd="0" destOrd="0" presId="urn:microsoft.com/office/officeart/2005/8/layout/orgChart1"/>
    <dgm:cxn modelId="{E92D983F-EA36-499D-8454-025D28E689AA}" type="presParOf" srcId="{C8CF1813-538A-49D1-9A70-39915B052A19}" destId="{36B3F23A-A3CC-49D3-9108-0C34E2EFC43B}" srcOrd="0" destOrd="0" presId="urn:microsoft.com/office/officeart/2005/8/layout/orgChart1"/>
    <dgm:cxn modelId="{351B8919-B960-4330-B417-C8949DA471E6}" type="presParOf" srcId="{C8CF1813-538A-49D1-9A70-39915B052A19}" destId="{CE15A528-D531-4A01-A802-D2E7B980AFB2}" srcOrd="1" destOrd="0" presId="urn:microsoft.com/office/officeart/2005/8/layout/orgChart1"/>
    <dgm:cxn modelId="{2681E0B5-A5BB-4DA3-B562-8011EDAF97BF}" type="presParOf" srcId="{8C142B6E-649D-4DC1-A524-16E284D51F80}" destId="{EB68BBCE-BE35-4BA0-B7BD-FCD5E7D39A60}" srcOrd="1" destOrd="0" presId="urn:microsoft.com/office/officeart/2005/8/layout/orgChart1"/>
    <dgm:cxn modelId="{F598587B-3F70-4841-8A9A-CAC352B861F9}" type="presParOf" srcId="{8C142B6E-649D-4DC1-A524-16E284D51F80}" destId="{9A1DA9E6-37A9-4DF8-8FF2-10B19BAC763F}" srcOrd="2" destOrd="0" presId="urn:microsoft.com/office/officeart/2005/8/layout/orgChart1"/>
    <dgm:cxn modelId="{13CDBA95-F541-4700-8D9A-15381BC15A85}" type="presParOf" srcId="{2BA88185-B691-49FE-93A2-8F28DB9B8B21}" destId="{B6E21F9A-2C79-4437-8572-5D2F8F546542}" srcOrd="4" destOrd="0" presId="urn:microsoft.com/office/officeart/2005/8/layout/orgChart1"/>
    <dgm:cxn modelId="{DF61812B-6A92-4B5C-9EBA-F988972E6467}" type="presParOf" srcId="{2BA88185-B691-49FE-93A2-8F28DB9B8B21}" destId="{EE30EA4B-0A36-455B-A82D-8A65FDE2F580}" srcOrd="5" destOrd="0" presId="urn:microsoft.com/office/officeart/2005/8/layout/orgChart1"/>
    <dgm:cxn modelId="{49B68571-ECB5-4E5A-828B-07D9018B67EF}" type="presParOf" srcId="{EE30EA4B-0A36-455B-A82D-8A65FDE2F580}" destId="{A05D73C2-4F3C-46EB-ADE9-DE249A5B4C00}" srcOrd="0" destOrd="0" presId="urn:microsoft.com/office/officeart/2005/8/layout/orgChart1"/>
    <dgm:cxn modelId="{BB915F0A-D04D-47CA-B3BE-74FBAD9445FD}" type="presParOf" srcId="{A05D73C2-4F3C-46EB-ADE9-DE249A5B4C00}" destId="{A10E0EE8-143C-4EB0-A795-1C440FE482E4}" srcOrd="0" destOrd="0" presId="urn:microsoft.com/office/officeart/2005/8/layout/orgChart1"/>
    <dgm:cxn modelId="{F1D1A950-9E90-4C09-A2D6-BEB2CE780B07}" type="presParOf" srcId="{A05D73C2-4F3C-46EB-ADE9-DE249A5B4C00}" destId="{F457D3E3-10CE-4B14-BBBB-A5AA8215710F}" srcOrd="1" destOrd="0" presId="urn:microsoft.com/office/officeart/2005/8/layout/orgChart1"/>
    <dgm:cxn modelId="{22CA6936-4503-4617-A20D-5BD7B2DF3ABE}" type="presParOf" srcId="{EE30EA4B-0A36-455B-A82D-8A65FDE2F580}" destId="{160F6639-5674-4844-8A3A-C51DE7CEC604}" srcOrd="1" destOrd="0" presId="urn:microsoft.com/office/officeart/2005/8/layout/orgChart1"/>
    <dgm:cxn modelId="{2AC16C05-D6F1-4EE4-9B15-94AA9208C1F0}" type="presParOf" srcId="{EE30EA4B-0A36-455B-A82D-8A65FDE2F580}" destId="{54F7071B-322C-4F7F-8350-6F1F633CADCE}" srcOrd="2" destOrd="0" presId="urn:microsoft.com/office/officeart/2005/8/layout/orgChart1"/>
    <dgm:cxn modelId="{1BF29881-8E42-417E-9293-D617CF9A3596}" type="presParOf" srcId="{7EF8C329-201A-4E56-9A77-8CDEC4CE4702}" destId="{CFA847C4-BB9D-4ADA-93AF-F3DD5E17BC16}" srcOrd="2" destOrd="0" presId="urn:microsoft.com/office/officeart/2005/8/layout/orgChart1"/>
    <dgm:cxn modelId="{79E9395B-6B31-42EA-8DC9-37A85346B860}" type="presParOf" srcId="{CFA847C4-BB9D-4ADA-93AF-F3DD5E17BC16}" destId="{F74A3F30-BF7C-4D62-9917-4ABE288884FE}" srcOrd="0" destOrd="0" presId="urn:microsoft.com/office/officeart/2005/8/layout/orgChart1"/>
    <dgm:cxn modelId="{D2137304-7841-4BC4-A1C6-B9164C7E63F7}" type="presParOf" srcId="{CFA847C4-BB9D-4ADA-93AF-F3DD5E17BC16}" destId="{E6298D23-1AE3-4C4D-A50A-546236D1D2B3}" srcOrd="1" destOrd="0" presId="urn:microsoft.com/office/officeart/2005/8/layout/orgChart1"/>
    <dgm:cxn modelId="{2EAA5DB7-01FA-4F11-8D64-D1375DFD90C8}" type="presParOf" srcId="{E6298D23-1AE3-4C4D-A50A-546236D1D2B3}" destId="{DE88229B-0F9D-4F2D-9005-B4E93F5B2C3B}" srcOrd="0" destOrd="0" presId="urn:microsoft.com/office/officeart/2005/8/layout/orgChart1"/>
    <dgm:cxn modelId="{9CD8DDAB-9E78-4002-BC87-C04E9168FA2B}" type="presParOf" srcId="{DE88229B-0F9D-4F2D-9005-B4E93F5B2C3B}" destId="{F447CAF7-12FD-4A02-8E20-946873BBAEA6}" srcOrd="0" destOrd="0" presId="urn:microsoft.com/office/officeart/2005/8/layout/orgChart1"/>
    <dgm:cxn modelId="{E36E161A-1721-41CC-BBBD-3673CB66AA72}" type="presParOf" srcId="{DE88229B-0F9D-4F2D-9005-B4E93F5B2C3B}" destId="{CA020DDF-F178-49A4-B392-CC7B001ECB62}" srcOrd="1" destOrd="0" presId="urn:microsoft.com/office/officeart/2005/8/layout/orgChart1"/>
    <dgm:cxn modelId="{B1928339-B045-481A-BB02-1A6E90B6407C}" type="presParOf" srcId="{E6298D23-1AE3-4C4D-A50A-546236D1D2B3}" destId="{CEB26071-F1AF-4F8A-9D3D-5AB7DF3EDD91}" srcOrd="1" destOrd="0" presId="urn:microsoft.com/office/officeart/2005/8/layout/orgChart1"/>
    <dgm:cxn modelId="{E919A7C6-5000-499E-B073-8FCDD1596BA4}" type="presParOf" srcId="{E6298D23-1AE3-4C4D-A50A-546236D1D2B3}" destId="{2B82AB30-3874-420A-8ADC-BB8BFAEE32F2}" srcOrd="2" destOrd="0" presId="urn:microsoft.com/office/officeart/2005/8/layout/orgChart1"/>
    <dgm:cxn modelId="{E5DE82EA-B88A-4F62-8587-631E3D35B656}" type="presParOf" srcId="{CFA847C4-BB9D-4ADA-93AF-F3DD5E17BC16}" destId="{11BEDE73-64BF-4861-8793-7CB6863C77F1}" srcOrd="2" destOrd="0" presId="urn:microsoft.com/office/officeart/2005/8/layout/orgChart1"/>
    <dgm:cxn modelId="{6F948A95-B71C-4D0D-8A84-83CB31B13A79}" type="presParOf" srcId="{CFA847C4-BB9D-4ADA-93AF-F3DD5E17BC16}" destId="{D745FCAE-3251-4A6C-BE5C-429A790C900E}" srcOrd="3" destOrd="0" presId="urn:microsoft.com/office/officeart/2005/8/layout/orgChart1"/>
    <dgm:cxn modelId="{3C0E69C0-8352-4239-9EA0-07630B40735C}" type="presParOf" srcId="{D745FCAE-3251-4A6C-BE5C-429A790C900E}" destId="{328C96EA-AE7E-4987-9B60-6176E96631C7}" srcOrd="0" destOrd="0" presId="urn:microsoft.com/office/officeart/2005/8/layout/orgChart1"/>
    <dgm:cxn modelId="{B25F9C1E-24E2-4C65-8960-E27087EE8843}" type="presParOf" srcId="{328C96EA-AE7E-4987-9B60-6176E96631C7}" destId="{DE7322F9-86F6-4979-9A8A-E7A476741EB6}" srcOrd="0" destOrd="0" presId="urn:microsoft.com/office/officeart/2005/8/layout/orgChart1"/>
    <dgm:cxn modelId="{0821B44B-0E27-4A91-A78B-A21A5611536E}" type="presParOf" srcId="{328C96EA-AE7E-4987-9B60-6176E96631C7}" destId="{FF6E9222-17ED-4EF5-89A1-29FB922A8BAD}" srcOrd="1" destOrd="0" presId="urn:microsoft.com/office/officeart/2005/8/layout/orgChart1"/>
    <dgm:cxn modelId="{D16421BB-E120-4C1E-A3E4-83F3AAE29BED}" type="presParOf" srcId="{D745FCAE-3251-4A6C-BE5C-429A790C900E}" destId="{C157EA8C-5302-4A5A-AFF0-47C086BBC930}" srcOrd="1" destOrd="0" presId="urn:microsoft.com/office/officeart/2005/8/layout/orgChart1"/>
    <dgm:cxn modelId="{C83655BD-B840-46A6-960F-2AB7A816AAF0}" type="presParOf" srcId="{D745FCAE-3251-4A6C-BE5C-429A790C900E}" destId="{7C245C14-9AFC-48B4-A162-2BBA9C3D5E90}" srcOrd="2" destOrd="0" presId="urn:microsoft.com/office/officeart/2005/8/layout/orgChart1"/>
    <dgm:cxn modelId="{88AB07AB-0177-4F3F-AC4D-C90CC91D094E}" type="presParOf" srcId="{CED824EE-4DD3-4302-9029-52E79C350245}" destId="{608C5A5B-75A2-4CB1-A86E-45BBF6DFBA35}" srcOrd="2" destOrd="0" presId="urn:microsoft.com/office/officeart/2005/8/layout/orgChart1"/>
  </dgm:cxnLst>
  <dgm:bg>
    <a:solidFill>
      <a:schemeClr val="bg1"/>
    </a:solid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BEDE73-64BF-4861-8793-7CB6863C77F1}">
      <dsp:nvSpPr>
        <dsp:cNvPr id="0" name=""/>
        <dsp:cNvSpPr/>
      </dsp:nvSpPr>
      <dsp:spPr>
        <a:xfrm>
          <a:off x="4223859" y="1435678"/>
          <a:ext cx="91440" cy="1025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25878"/>
              </a:lnTo>
              <a:lnTo>
                <a:pt x="114867" y="102587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A3F30-BF7C-4D62-9917-4ABE288884FE}">
      <dsp:nvSpPr>
        <dsp:cNvPr id="0" name=""/>
        <dsp:cNvSpPr/>
      </dsp:nvSpPr>
      <dsp:spPr>
        <a:xfrm>
          <a:off x="4138156" y="1435678"/>
          <a:ext cx="91440" cy="895520"/>
        </a:xfrm>
        <a:custGeom>
          <a:avLst/>
          <a:gdLst/>
          <a:ahLst/>
          <a:cxnLst/>
          <a:rect l="0" t="0" r="0" b="0"/>
          <a:pathLst>
            <a:path>
              <a:moveTo>
                <a:pt x="131423" y="0"/>
              </a:moveTo>
              <a:lnTo>
                <a:pt x="131423" y="895520"/>
              </a:lnTo>
              <a:lnTo>
                <a:pt x="45720" y="8955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21F9A-2C79-4437-8572-5D2F8F546542}">
      <dsp:nvSpPr>
        <dsp:cNvPr id="0" name=""/>
        <dsp:cNvSpPr/>
      </dsp:nvSpPr>
      <dsp:spPr>
        <a:xfrm>
          <a:off x="4269579" y="1435678"/>
          <a:ext cx="150281" cy="3680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0320"/>
              </a:lnTo>
              <a:lnTo>
                <a:pt x="150281" y="3680320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34649FD-5E0B-4C16-9096-0DAEF2B29D31}">
      <dsp:nvSpPr>
        <dsp:cNvPr id="0" name=""/>
        <dsp:cNvSpPr/>
      </dsp:nvSpPr>
      <dsp:spPr>
        <a:xfrm>
          <a:off x="4142618" y="1435678"/>
          <a:ext cx="91440" cy="2361384"/>
        </a:xfrm>
        <a:custGeom>
          <a:avLst/>
          <a:gdLst/>
          <a:ahLst/>
          <a:cxnLst/>
          <a:rect l="0" t="0" r="0" b="0"/>
          <a:pathLst>
            <a:path>
              <a:moveTo>
                <a:pt x="126961" y="0"/>
              </a:moveTo>
              <a:lnTo>
                <a:pt x="126961" y="2361384"/>
              </a:lnTo>
              <a:lnTo>
                <a:pt x="45720" y="2361384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1392B9A-6573-43B9-8ABF-1A994415DCB6}">
      <dsp:nvSpPr>
        <dsp:cNvPr id="0" name=""/>
        <dsp:cNvSpPr/>
      </dsp:nvSpPr>
      <dsp:spPr>
        <a:xfrm>
          <a:off x="4269579" y="1435678"/>
          <a:ext cx="149191" cy="2610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0598"/>
              </a:lnTo>
              <a:lnTo>
                <a:pt x="149191" y="261059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356ADD6-CEAE-45A1-ADCA-4E6E4AD01D19}">
      <dsp:nvSpPr>
        <dsp:cNvPr id="0" name=""/>
        <dsp:cNvSpPr/>
      </dsp:nvSpPr>
      <dsp:spPr>
        <a:xfrm>
          <a:off x="2840588" y="668417"/>
          <a:ext cx="1428991" cy="135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690"/>
              </a:lnTo>
              <a:lnTo>
                <a:pt x="1428991" y="67690"/>
              </a:lnTo>
              <a:lnTo>
                <a:pt x="1428991" y="135381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4A0D808-AAEC-4494-89E1-2019CC4D9809}">
      <dsp:nvSpPr>
        <dsp:cNvPr id="0" name=""/>
        <dsp:cNvSpPr/>
      </dsp:nvSpPr>
      <dsp:spPr>
        <a:xfrm>
          <a:off x="112513" y="1427726"/>
          <a:ext cx="91440" cy="47275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27536"/>
              </a:lnTo>
              <a:lnTo>
                <a:pt x="130028" y="4727536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1D706F7-35BE-4971-B37F-5C8B3FFD5F42}">
      <dsp:nvSpPr>
        <dsp:cNvPr id="0" name=""/>
        <dsp:cNvSpPr/>
      </dsp:nvSpPr>
      <dsp:spPr>
        <a:xfrm>
          <a:off x="112513" y="1427726"/>
          <a:ext cx="91440" cy="35701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70153"/>
              </a:lnTo>
              <a:lnTo>
                <a:pt x="132871" y="357015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C4ECC00F-AED1-46DF-98AB-25A0D425B9A0}">
      <dsp:nvSpPr>
        <dsp:cNvPr id="0" name=""/>
        <dsp:cNvSpPr/>
      </dsp:nvSpPr>
      <dsp:spPr>
        <a:xfrm>
          <a:off x="112513" y="1427726"/>
          <a:ext cx="91440" cy="24997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99783"/>
              </a:lnTo>
              <a:lnTo>
                <a:pt x="118682" y="2499783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6300B03-32D2-424C-9052-B905186025FA}">
      <dsp:nvSpPr>
        <dsp:cNvPr id="0" name=""/>
        <dsp:cNvSpPr/>
      </dsp:nvSpPr>
      <dsp:spPr>
        <a:xfrm>
          <a:off x="112513" y="1427726"/>
          <a:ext cx="91440" cy="100493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04936"/>
              </a:lnTo>
              <a:lnTo>
                <a:pt x="115007" y="1004936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FC70933-272F-4FBD-8C73-A0A34BD9EC92}">
      <dsp:nvSpPr>
        <dsp:cNvPr id="0" name=""/>
        <dsp:cNvSpPr/>
      </dsp:nvSpPr>
      <dsp:spPr>
        <a:xfrm>
          <a:off x="791165" y="668417"/>
          <a:ext cx="2049422" cy="135381"/>
        </a:xfrm>
        <a:custGeom>
          <a:avLst/>
          <a:gdLst/>
          <a:ahLst/>
          <a:cxnLst/>
          <a:rect l="0" t="0" r="0" b="0"/>
          <a:pathLst>
            <a:path>
              <a:moveTo>
                <a:pt x="2049422" y="0"/>
              </a:moveTo>
              <a:lnTo>
                <a:pt x="2049422" y="67690"/>
              </a:lnTo>
              <a:lnTo>
                <a:pt x="0" y="67690"/>
              </a:lnTo>
              <a:lnTo>
                <a:pt x="0" y="135381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762B38CF-E626-4D55-8ADB-5170690F315B}">
      <dsp:nvSpPr>
        <dsp:cNvPr id="0" name=""/>
        <dsp:cNvSpPr/>
      </dsp:nvSpPr>
      <dsp:spPr>
        <a:xfrm>
          <a:off x="2017121" y="1987"/>
          <a:ext cx="1646933" cy="66643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Dean of Students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Courtney Bringley</a:t>
          </a:r>
        </a:p>
      </dsp:txBody>
      <dsp:txXfrm>
        <a:off x="2017121" y="1987"/>
        <a:ext cx="1646933" cy="666430"/>
      </dsp:txXfrm>
    </dsp:sp>
    <dsp:sp modelId="{369662CF-8226-4B70-918D-AE7A18CCD8D9}">
      <dsp:nvSpPr>
        <dsp:cNvPr id="0" name=""/>
        <dsp:cNvSpPr/>
      </dsp:nvSpPr>
      <dsp:spPr>
        <a:xfrm>
          <a:off x="0" y="803799"/>
          <a:ext cx="1582330" cy="623926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Center for Academic &amp; Career Success</a:t>
          </a:r>
        </a:p>
      </dsp:txBody>
      <dsp:txXfrm>
        <a:off x="0" y="803799"/>
        <a:ext cx="1582330" cy="623926"/>
      </dsp:txXfrm>
    </dsp:sp>
    <dsp:sp modelId="{2F109EB7-1DCB-4004-9B02-7B0F1A51EBE0}">
      <dsp:nvSpPr>
        <dsp:cNvPr id="0" name=""/>
        <dsp:cNvSpPr/>
      </dsp:nvSpPr>
      <dsp:spPr>
        <a:xfrm>
          <a:off x="227520" y="1563108"/>
          <a:ext cx="1710589" cy="1739109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Academic &amp; Career Support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Jessica Appleby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Maureen Pellerin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Melinda Bard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Tracy Elliott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Lydia Wright</a:t>
          </a:r>
        </a:p>
      </dsp:txBody>
      <dsp:txXfrm>
        <a:off x="227520" y="1563108"/>
        <a:ext cx="1710589" cy="1739109"/>
      </dsp:txXfrm>
    </dsp:sp>
    <dsp:sp modelId="{F37273BE-7E98-48B6-A177-688CC59D252B}">
      <dsp:nvSpPr>
        <dsp:cNvPr id="0" name=""/>
        <dsp:cNvSpPr/>
      </dsp:nvSpPr>
      <dsp:spPr>
        <a:xfrm>
          <a:off x="231195" y="3437600"/>
          <a:ext cx="1721503" cy="97982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Accommodative Services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Vanessa Case</a:t>
          </a:r>
        </a:p>
      </dsp:txBody>
      <dsp:txXfrm>
        <a:off x="231195" y="3437600"/>
        <a:ext cx="1721503" cy="979820"/>
      </dsp:txXfrm>
    </dsp:sp>
    <dsp:sp modelId="{F25C563A-7771-45DD-9AE6-5AC75CDE63CE}">
      <dsp:nvSpPr>
        <dsp:cNvPr id="0" name=""/>
        <dsp:cNvSpPr/>
      </dsp:nvSpPr>
      <dsp:spPr>
        <a:xfrm>
          <a:off x="245384" y="4552802"/>
          <a:ext cx="1721071" cy="89015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HEOP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Katherine Mullen (Director)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Robert Visicaro</a:t>
          </a:r>
        </a:p>
      </dsp:txBody>
      <dsp:txXfrm>
        <a:off x="245384" y="4552802"/>
        <a:ext cx="1721071" cy="890155"/>
      </dsp:txXfrm>
    </dsp:sp>
    <dsp:sp modelId="{AA9E9B68-97AA-4729-8A67-AA3DC17DC920}">
      <dsp:nvSpPr>
        <dsp:cNvPr id="0" name=""/>
        <dsp:cNvSpPr/>
      </dsp:nvSpPr>
      <dsp:spPr>
        <a:xfrm>
          <a:off x="242541" y="5540239"/>
          <a:ext cx="1776481" cy="123004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TRIO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Amanda Vincent (Director)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Lydia Wright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Monica Buriello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Paula McClure</a:t>
          </a:r>
        </a:p>
      </dsp:txBody>
      <dsp:txXfrm>
        <a:off x="242541" y="5540239"/>
        <a:ext cx="1776481" cy="1230047"/>
      </dsp:txXfrm>
    </dsp:sp>
    <dsp:sp modelId="{65476365-3C69-4F25-BDDB-3F14DA2725E0}">
      <dsp:nvSpPr>
        <dsp:cNvPr id="0" name=""/>
        <dsp:cNvSpPr/>
      </dsp:nvSpPr>
      <dsp:spPr>
        <a:xfrm>
          <a:off x="3368126" y="803799"/>
          <a:ext cx="1802906" cy="631878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Student Affairs</a:t>
          </a:r>
        </a:p>
      </dsp:txBody>
      <dsp:txXfrm>
        <a:off x="3368126" y="803799"/>
        <a:ext cx="1802906" cy="631878"/>
      </dsp:txXfrm>
    </dsp:sp>
    <dsp:sp modelId="{A526F42E-2F17-42FC-80EA-77471D2C9B27}">
      <dsp:nvSpPr>
        <dsp:cNvPr id="0" name=""/>
        <dsp:cNvSpPr/>
      </dsp:nvSpPr>
      <dsp:spPr>
        <a:xfrm>
          <a:off x="4418771" y="3485331"/>
          <a:ext cx="2071362" cy="112189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Student Counseling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Najla Hrustanovic (Director)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Amy Bellair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Holly Clement</a:t>
          </a:r>
        </a:p>
      </dsp:txBody>
      <dsp:txXfrm>
        <a:off x="4418771" y="3485331"/>
        <a:ext cx="2071362" cy="1121890"/>
      </dsp:txXfrm>
    </dsp:sp>
    <dsp:sp modelId="{36B3F23A-A3CC-49D3-9108-0C34E2EFC43B}">
      <dsp:nvSpPr>
        <dsp:cNvPr id="0" name=""/>
        <dsp:cNvSpPr/>
      </dsp:nvSpPr>
      <dsp:spPr>
        <a:xfrm>
          <a:off x="2729379" y="3341517"/>
          <a:ext cx="1458959" cy="91109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Health Services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Christine Brennan (Director)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Annabella Abbadessa</a:t>
          </a:r>
        </a:p>
      </dsp:txBody>
      <dsp:txXfrm>
        <a:off x="2729379" y="3341517"/>
        <a:ext cx="1458959" cy="911091"/>
      </dsp:txXfrm>
    </dsp:sp>
    <dsp:sp modelId="{A10E0EE8-143C-4EB0-A795-1C440FE482E4}">
      <dsp:nvSpPr>
        <dsp:cNvPr id="0" name=""/>
        <dsp:cNvSpPr/>
      </dsp:nvSpPr>
      <dsp:spPr>
        <a:xfrm>
          <a:off x="4419861" y="4844331"/>
          <a:ext cx="2074540" cy="543335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CARE Team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Nicola Smith </a:t>
          </a:r>
        </a:p>
      </dsp:txBody>
      <dsp:txXfrm>
        <a:off x="4419861" y="4844331"/>
        <a:ext cx="2074540" cy="543335"/>
      </dsp:txXfrm>
    </dsp:sp>
    <dsp:sp modelId="{F447CAF7-12FD-4A02-8E20-946873BBAEA6}">
      <dsp:nvSpPr>
        <dsp:cNvPr id="0" name=""/>
        <dsp:cNvSpPr/>
      </dsp:nvSpPr>
      <dsp:spPr>
        <a:xfrm>
          <a:off x="2730770" y="1571060"/>
          <a:ext cx="1453105" cy="1520277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Athletics &amp; Rec.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Jim Tucker (Director)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Zach Luzzi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Matthew Doughtery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Casey Gerrish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Bailey Waterbury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Joshua Clemens</a:t>
          </a:r>
        </a:p>
      </dsp:txBody>
      <dsp:txXfrm>
        <a:off x="2730770" y="1571060"/>
        <a:ext cx="1453105" cy="1520277"/>
      </dsp:txXfrm>
    </dsp:sp>
    <dsp:sp modelId="{DE7322F9-86F6-4979-9A8A-E7A476741EB6}">
      <dsp:nvSpPr>
        <dsp:cNvPr id="0" name=""/>
        <dsp:cNvSpPr/>
      </dsp:nvSpPr>
      <dsp:spPr>
        <a:xfrm>
          <a:off x="4338727" y="1571060"/>
          <a:ext cx="2155247" cy="178099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ysClr val="windowText" lastClr="000000"/>
              </a:solidFill>
            </a:rPr>
            <a:t>Student Life Staff: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Lou Kaminski (Director)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Rikelmy Williams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Jill Susice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ysClr val="windowText" lastClr="000000"/>
              </a:solidFill>
            </a:rPr>
            <a:t>Donna Good</a:t>
          </a:r>
        </a:p>
      </dsp:txBody>
      <dsp:txXfrm>
        <a:off x="4338727" y="1571060"/>
        <a:ext cx="2155247" cy="1780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0.27178</cdr:x>
      <cdr:y>0.74719</cdr:y>
    </cdr:from>
    <cdr:to>
      <cdr:x>0.70534</cdr:x>
      <cdr:y>0.93833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414D938-AA31-4018-8A08-E259A467369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313568" y="5124261"/>
          <a:ext cx="5285908" cy="131080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0.09578</cdr:x>
      <cdr:y>0.08356</cdr:y>
    </cdr:from>
    <cdr:to>
      <cdr:x>0.37391</cdr:x>
      <cdr:y>0.32786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8007585-6D21-4074-AB6F-A9F9C7FC617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67740" y="573054"/>
          <a:ext cx="3390961" cy="167541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0.23833</cdr:y>
    </cdr:from>
    <cdr:to>
      <cdr:x>0.02658</cdr:x>
      <cdr:y>0.665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A8C9A54-F755-404C-939C-4C14DA872D25}"/>
            </a:ext>
          </a:extLst>
        </cdr:cNvPr>
        <cdr:cNvSpPr txBox="1"/>
      </cdr:nvSpPr>
      <cdr:spPr>
        <a:xfrm xmlns:a="http://schemas.openxmlformats.org/drawingml/2006/main">
          <a:off x="0" y="1634490"/>
          <a:ext cx="320041" cy="2926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/>
        <a:lstStyle xmlns:a="http://schemas.openxmlformats.org/drawingml/2006/main"/>
        <a:p xmlns:a="http://schemas.openxmlformats.org/drawingml/2006/main">
          <a:r>
            <a:rPr lang="en-US" sz="1500" dirty="0"/>
            <a:t>$ in Millions</a:t>
          </a:r>
          <a:endParaRPr lang="en-US" sz="1500" b="1" dirty="0"/>
        </a:p>
        <a:p xmlns:a="http://schemas.openxmlformats.org/drawingml/2006/main">
          <a:r>
            <a:rPr lang="en-US" sz="1100" dirty="0"/>
            <a:t> 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0.91422</cdr:x>
      <cdr:y>0.37179</cdr:y>
    </cdr:from>
    <cdr:to>
      <cdr:x>1</cdr:x>
      <cdr:y>0.46903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AB38374-A05C-4C4D-993E-A8E2D377F65A}"/>
            </a:ext>
          </a:extLst>
        </cdr:cNvPr>
        <cdr:cNvSpPr txBox="1"/>
      </cdr:nvSpPr>
      <cdr:spPr>
        <a:xfrm xmlns:a="http://schemas.openxmlformats.org/drawingml/2006/main">
          <a:off x="10896438" y="2401023"/>
          <a:ext cx="1022430" cy="627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Budgeted </a:t>
          </a:r>
        </a:p>
        <a:p xmlns:a="http://schemas.openxmlformats.org/drawingml/2006/main">
          <a:r>
            <a:rPr lang="en-US" sz="1600" dirty="0"/>
            <a:t> 700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501FC-E726-4DEF-B33B-C8181978D3F7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8778E-8F50-483D-8E0A-2F3E82FF7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9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931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Praise Arb and Surveying for getting their program</a:t>
            </a:r>
            <a:r>
              <a:rPr lang="en-US" baseline="0" dirty="0"/>
              <a:t> reviews done this summer. More to come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541A9-A30D-4DE3-B72A-DF17FF273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29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1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020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713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18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37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224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43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723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27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172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43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9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6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69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797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44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88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FB836-7C5B-9C45-A795-D14AE9840B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52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60575"/>
            <a:ext cx="9144000" cy="14493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69446"/>
            <a:ext cx="12192000" cy="68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PRIVILEGED &amp; CONFIDENTIAL</a:t>
            </a:r>
          </a:p>
          <a:p>
            <a:r>
              <a:rPr lang="en-US" dirty="0"/>
              <a:t>DRAFT – FOR DISCUSSION ONLY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7" y="278112"/>
            <a:ext cx="3091587" cy="150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5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F82-1BC3-724E-8C43-BFCDEB23C0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0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F82-1BC3-724E-8C43-BFCDEB23C0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0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F82-1BC3-724E-8C43-BFCDEB23C0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57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72029"/>
            <a:ext cx="10515600" cy="10186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F82-1BC3-724E-8C43-BFCDEB23C0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3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F82-1BC3-724E-8C43-BFCDEB23C0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2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F82-1BC3-724E-8C43-BFCDEB23C0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81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1534-9D13-43E9-BC8B-5694C2852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737" y="308698"/>
            <a:ext cx="5238313" cy="853352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A8573-17E8-4191-86F9-ABE0BA279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29172-4BF7-429F-BA25-7E9D1A4215EE}" type="datetimeFigureOut">
              <a:rPr lang="en-US" noProof="0" smtClean="0"/>
              <a:t>8/20/2021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2FA6-D8B1-4403-B9DD-E60A4F35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2CB2D-6860-4817-B66C-9C44DC4C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6EA62-41C5-4F9A-A915-5B0BC739C923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3C82E0-1F49-4A07-A8B3-E2F2CBAC0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737" y="979487"/>
            <a:ext cx="3581400" cy="365126"/>
          </a:xfrm>
        </p:spPr>
        <p:txBody>
          <a:bodyPr>
            <a:no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699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10515600" cy="10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2200"/>
            <a:ext cx="2568633" cy="64008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PRIVILEGED &amp;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C2976F82-1BC3-724E-8C43-BFCDEB23C0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6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Source Sans Pro Semibold" charset="0"/>
          <a:ea typeface="Source Sans Pro Semibold" charset="0"/>
          <a:cs typeface="Source Sans Pro Semi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andl.com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ulsmiths.edu/sustainability" TargetMode="External"/><Relationship Id="rId4" Type="http://schemas.openxmlformats.org/officeDocument/2006/relationships/hyperlink" Target="https://bluelinecompost.com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covidcoordinator@paulsmiths.edu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058" y="2053961"/>
            <a:ext cx="8655917" cy="4455481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r>
              <a:rPr lang="en-US" sz="12800" b="1" dirty="0">
                <a:latin typeface="+mn-lt"/>
                <a:cs typeface="Arial" panose="020B0604020202020204" pitchFamily="34" charset="0"/>
              </a:rPr>
              <a:t>Welcome to the Fall Kick-off Meeting</a:t>
            </a:r>
          </a:p>
          <a:p>
            <a:r>
              <a:rPr lang="en-US" sz="12800" b="1" dirty="0">
                <a:latin typeface="+mn-lt"/>
                <a:cs typeface="Arial" panose="020B0604020202020204" pitchFamily="34" charset="0"/>
              </a:rPr>
              <a:t> </a:t>
            </a:r>
            <a:br>
              <a:rPr lang="en-US" sz="12800" b="1" dirty="0">
                <a:latin typeface="+mn-lt"/>
                <a:cs typeface="Arial" panose="020B0604020202020204" pitchFamily="34" charset="0"/>
              </a:rPr>
            </a:br>
            <a:r>
              <a:rPr lang="en-US" sz="9600" b="1" dirty="0">
                <a:latin typeface="+mn-lt"/>
                <a:cs typeface="Arial" panose="020B0604020202020204" pitchFamily="34" charset="0"/>
              </a:rPr>
              <a:t>While you are waiting for the program to begin at 9 am, please:</a:t>
            </a:r>
          </a:p>
          <a:p>
            <a:pPr algn="l"/>
            <a:endParaRPr lang="en-US" sz="6400" dirty="0">
              <a:latin typeface="+mn-lt"/>
              <a:cs typeface="Arial" panose="020B0604020202020204" pitchFamily="34" charset="0"/>
            </a:endParaRPr>
          </a:p>
          <a:p>
            <a:pPr algn="l"/>
            <a:br>
              <a:rPr lang="en-US" sz="7200" b="1" dirty="0">
                <a:latin typeface="+mn-lt"/>
                <a:cs typeface="Arial" panose="020B0604020202020204" pitchFamily="34" charset="0"/>
              </a:rPr>
            </a:br>
            <a:r>
              <a:rPr lang="en-US" sz="7200" b="1" dirty="0">
                <a:latin typeface="+mn-lt"/>
                <a:cs typeface="Arial" panose="020B0604020202020204" pitchFamily="34" charset="0"/>
              </a:rPr>
              <a:t>The meeting will be recorded.</a:t>
            </a:r>
          </a:p>
          <a:p>
            <a:pPr algn="l"/>
            <a:endParaRPr lang="en-US" sz="7200" b="1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7200" b="1" dirty="0">
                <a:latin typeface="+mn-lt"/>
                <a:cs typeface="Arial" panose="020B0604020202020204" pitchFamily="34" charset="0"/>
              </a:rPr>
              <a:t>Graphic Artist, C.J. Dates will be using the white board for illustrations.</a:t>
            </a:r>
          </a:p>
          <a:p>
            <a:pPr algn="l"/>
            <a:endParaRPr lang="en-US" sz="7200" b="1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7200" b="1" dirty="0">
                <a:latin typeface="+mn-lt"/>
                <a:cs typeface="Arial" panose="020B0604020202020204" pitchFamily="34" charset="0"/>
              </a:rPr>
              <a:t>After the Q&amp;A from the floor at the end of our meetings, the Faculty will meet in Freer Auditorium and/or use this zoom link.</a:t>
            </a:r>
          </a:p>
          <a:p>
            <a:pPr algn="l"/>
            <a:endParaRPr lang="en-US" sz="7200" b="1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7200" b="1" dirty="0">
                <a:latin typeface="+mn-lt"/>
                <a:cs typeface="Arial" panose="020B0604020202020204" pitchFamily="34" charset="0"/>
              </a:rPr>
              <a:t>Staff members will log off and join a separate zoom with Melinda Bard and Josh Clemens.</a:t>
            </a:r>
          </a:p>
          <a:p>
            <a:endParaRPr lang="en-US" sz="9600" dirty="0">
              <a:latin typeface="+mn-lt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AA45E03-10E3-463C-BBB2-FE8872B104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057" y="3606382"/>
            <a:ext cx="2507530" cy="2582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833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Majors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302285" cy="4351338"/>
          </a:xfrm>
        </p:spPr>
        <p:txBody>
          <a:bodyPr/>
          <a:lstStyle/>
          <a:p>
            <a:r>
              <a:rPr lang="en-US" dirty="0"/>
              <a:t>BS in Digital Marketing</a:t>
            </a:r>
          </a:p>
          <a:p>
            <a:r>
              <a:rPr lang="en-US" dirty="0"/>
              <a:t>BS in Sustainable Rest. Mgt.</a:t>
            </a:r>
          </a:p>
          <a:p>
            <a:r>
              <a:rPr lang="en-US" dirty="0"/>
              <a:t>BS in Neuroscience</a:t>
            </a:r>
          </a:p>
          <a:p>
            <a:r>
              <a:rPr lang="en-US" dirty="0"/>
              <a:t>Working on a second Master’s degree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17" r="10924"/>
          <a:stretch/>
        </p:blipFill>
        <p:spPr>
          <a:xfrm>
            <a:off x="5127659" y="1541124"/>
            <a:ext cx="6468611" cy="399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2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(and some old) chairs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72928" cy="4351338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60206" y="2153264"/>
          <a:ext cx="9222658" cy="3323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1329">
                  <a:extLst>
                    <a:ext uri="{9D8B030D-6E8A-4147-A177-3AD203B41FA5}">
                      <a16:colId xmlns:a16="http://schemas.microsoft.com/office/drawing/2014/main" val="1454926802"/>
                    </a:ext>
                  </a:extLst>
                </a:gridCol>
                <a:gridCol w="4611329">
                  <a:extLst>
                    <a:ext uri="{9D8B030D-6E8A-4147-A177-3AD203B41FA5}">
                      <a16:colId xmlns:a16="http://schemas.microsoft.com/office/drawing/2014/main" val="1815217958"/>
                    </a:ext>
                  </a:extLst>
                </a:gridCol>
              </a:tblGrid>
              <a:tr h="822260">
                <a:tc>
                  <a:txBody>
                    <a:bodyPr/>
                    <a:lstStyle/>
                    <a:p>
                      <a:r>
                        <a:rPr lang="en-US" sz="3200" dirty="0"/>
                        <a:t>Business &amp; Hospitality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Jamie</a:t>
                      </a:r>
                      <a:r>
                        <a:rPr lang="en-US" sz="3200" baseline="0" dirty="0"/>
                        <a:t> Wilson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19900"/>
                  </a:ext>
                </a:extLst>
              </a:tr>
              <a:tr h="833681">
                <a:tc>
                  <a:txBody>
                    <a:bodyPr/>
                    <a:lstStyle/>
                    <a:p>
                      <a:r>
                        <a:rPr lang="en-US" sz="3200" dirty="0"/>
                        <a:t>Environment</a:t>
                      </a:r>
                      <a:r>
                        <a:rPr lang="en-US" sz="3200" baseline="0" dirty="0"/>
                        <a:t> &amp; Society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Vance Jackson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264809"/>
                  </a:ext>
                </a:extLst>
              </a:tr>
              <a:tr h="833681">
                <a:tc>
                  <a:txBody>
                    <a:bodyPr/>
                    <a:lstStyle/>
                    <a:p>
                      <a:r>
                        <a:rPr lang="en-US" sz="3200" dirty="0"/>
                        <a:t>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Bret</a:t>
                      </a:r>
                      <a:r>
                        <a:rPr lang="en-US" sz="3200" baseline="0" dirty="0"/>
                        <a:t>t McLeod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783179"/>
                  </a:ext>
                </a:extLst>
              </a:tr>
              <a:tr h="833681">
                <a:tc>
                  <a:txBody>
                    <a:bodyPr/>
                    <a:lstStyle/>
                    <a:p>
                      <a:r>
                        <a:rPr lang="en-US" sz="3200" dirty="0"/>
                        <a:t>Natural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Jorie Favreau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770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75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start planning for…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World University Games in 2023</a:t>
            </a:r>
          </a:p>
          <a:p>
            <a:r>
              <a:rPr lang="en-US" sz="3600" dirty="0"/>
              <a:t>Middle States Commission on Higher Education (MSCHE) visit in spring 2025</a:t>
            </a:r>
          </a:p>
        </p:txBody>
      </p:sp>
    </p:spTree>
    <p:extLst>
      <p:ext uri="{BB962C8B-B14F-4D97-AF65-F5344CB8AC3E}">
        <p14:creationId xmlns:p14="http://schemas.microsoft.com/office/powerpoint/2010/main" val="1666563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71" y="1719097"/>
            <a:ext cx="5761446" cy="3840964"/>
          </a:xfrm>
        </p:spPr>
      </p:pic>
      <p:sp>
        <p:nvSpPr>
          <p:cNvPr id="5" name="TextBox 4"/>
          <p:cNvSpPr txBox="1"/>
          <p:nvPr/>
        </p:nvSpPr>
        <p:spPr>
          <a:xfrm>
            <a:off x="838201" y="1792920"/>
            <a:ext cx="36354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is critical for all units, especially academic departments and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4890" y="5791200"/>
            <a:ext cx="54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passing score for “all you can eat” maple syrup</a:t>
            </a:r>
          </a:p>
        </p:txBody>
      </p:sp>
    </p:spTree>
    <p:extLst>
      <p:ext uri="{BB962C8B-B14F-4D97-AF65-F5344CB8AC3E}">
        <p14:creationId xmlns:p14="http://schemas.microsoft.com/office/powerpoint/2010/main" val="156828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and Finance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Janet Waldron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62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65A21FF-D420-4417-862B-AE18550EAA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1638" y="3232150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28743" imgH="390396" progId="Excel.Sheet.12">
                  <p:embed/>
                </p:oleObj>
              </mc:Choice>
              <mc:Fallback>
                <p:oleObj name="Worksheet" r:id="rId2" imgW="1228743" imgH="390396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65A21FF-D420-4417-862B-AE18550EAA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81638" y="3232150"/>
                        <a:ext cx="12287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226262-D474-4250-AC0C-BB125507060D}"/>
              </a:ext>
            </a:extLst>
          </p:cNvPr>
          <p:cNvGraphicFramePr>
            <a:graphicFrameLocks noGrp="1"/>
          </p:cNvGraphicFramePr>
          <p:nvPr/>
        </p:nvGraphicFramePr>
        <p:xfrm>
          <a:off x="1213164" y="688396"/>
          <a:ext cx="10429591" cy="5292090"/>
        </p:xfrm>
        <a:graphic>
          <a:graphicData uri="http://schemas.openxmlformats.org/drawingml/2006/table">
            <a:tbl>
              <a:tblPr/>
              <a:tblGrid>
                <a:gridCol w="1165885">
                  <a:extLst>
                    <a:ext uri="{9D8B030D-6E8A-4147-A177-3AD203B41FA5}">
                      <a16:colId xmlns:a16="http://schemas.microsoft.com/office/drawing/2014/main" val="961781988"/>
                    </a:ext>
                  </a:extLst>
                </a:gridCol>
                <a:gridCol w="3329975">
                  <a:extLst>
                    <a:ext uri="{9D8B030D-6E8A-4147-A177-3AD203B41FA5}">
                      <a16:colId xmlns:a16="http://schemas.microsoft.com/office/drawing/2014/main" val="877692299"/>
                    </a:ext>
                  </a:extLst>
                </a:gridCol>
                <a:gridCol w="1183993">
                  <a:extLst>
                    <a:ext uri="{9D8B030D-6E8A-4147-A177-3AD203B41FA5}">
                      <a16:colId xmlns:a16="http://schemas.microsoft.com/office/drawing/2014/main" val="2763158892"/>
                    </a:ext>
                  </a:extLst>
                </a:gridCol>
                <a:gridCol w="1183993">
                  <a:extLst>
                    <a:ext uri="{9D8B030D-6E8A-4147-A177-3AD203B41FA5}">
                      <a16:colId xmlns:a16="http://schemas.microsoft.com/office/drawing/2014/main" val="1959551983"/>
                    </a:ext>
                  </a:extLst>
                </a:gridCol>
                <a:gridCol w="1183993">
                  <a:extLst>
                    <a:ext uri="{9D8B030D-6E8A-4147-A177-3AD203B41FA5}">
                      <a16:colId xmlns:a16="http://schemas.microsoft.com/office/drawing/2014/main" val="4169297295"/>
                    </a:ext>
                  </a:extLst>
                </a:gridCol>
                <a:gridCol w="60471">
                  <a:extLst>
                    <a:ext uri="{9D8B030D-6E8A-4147-A177-3AD203B41FA5}">
                      <a16:colId xmlns:a16="http://schemas.microsoft.com/office/drawing/2014/main" val="2763734402"/>
                    </a:ext>
                  </a:extLst>
                </a:gridCol>
                <a:gridCol w="2321281">
                  <a:extLst>
                    <a:ext uri="{9D8B030D-6E8A-4147-A177-3AD203B41FA5}">
                      <a16:colId xmlns:a16="http://schemas.microsoft.com/office/drawing/2014/main" val="1158084126"/>
                    </a:ext>
                  </a:extLst>
                </a:gridCol>
              </a:tblGrid>
              <a:tr h="324145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Financial Summary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Unaudited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818039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987703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571152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Enrollment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835692"/>
                  </a:ext>
                </a:extLst>
              </a:tr>
              <a:tr h="324145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in Millions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610291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Revenues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26.20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23.10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25.40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4497020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700053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Expenses excluding depreciation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-23.90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5508022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24490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Depreciation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832396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392250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Operating Income (Loss)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356442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627587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Non-Operating Activities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251430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0773751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Increase (Decrease) in Net Assets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525214"/>
                  </a:ext>
                </a:extLst>
              </a:tr>
              <a:tr h="245166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818465"/>
                  </a:ext>
                </a:extLst>
              </a:tr>
              <a:tr h="24516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 Assets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64.90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66.50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60.90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983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602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327C4B7-E8E8-4BD8-A322-92E400492529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455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6BE968C-3E34-4E9B-9A3F-4ABB17E010E8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507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A18E726-8395-4394-A075-D3450187EF3A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6172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D676C45-55F9-4F93-93A0-E3AC881F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67" y="693495"/>
            <a:ext cx="9803797" cy="523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2E4C8F-3202-4F58-BC70-9D6A8732D5C3}"/>
              </a:ext>
            </a:extLst>
          </p:cNvPr>
          <p:cNvSpPr txBox="1"/>
          <p:nvPr/>
        </p:nvSpPr>
        <p:spPr>
          <a:xfrm>
            <a:off x="8058150" y="179307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 DHK Financial Advisors</a:t>
            </a:r>
          </a:p>
        </p:txBody>
      </p:sp>
    </p:spTree>
    <p:extLst>
      <p:ext uri="{BB962C8B-B14F-4D97-AF65-F5344CB8AC3E}">
        <p14:creationId xmlns:p14="http://schemas.microsoft.com/office/powerpoint/2010/main" val="172919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449" y="3020242"/>
            <a:ext cx="9144000" cy="1449387"/>
          </a:xfrm>
        </p:spPr>
        <p:txBody>
          <a:bodyPr>
            <a:normAutofit fontScale="90000"/>
          </a:bodyPr>
          <a:lstStyle/>
          <a:p>
            <a:r>
              <a:rPr lang="en-US" dirty="0"/>
              <a:t>Fall Kick-off Meeting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Embracing Change at PSC!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77688"/>
            <a:ext cx="9144000" cy="1655762"/>
          </a:xfrm>
        </p:spPr>
        <p:txBody>
          <a:bodyPr/>
          <a:lstStyle/>
          <a:p>
            <a:r>
              <a:rPr lang="en-US" dirty="0"/>
              <a:t>August 19, 2021</a:t>
            </a:r>
          </a:p>
          <a:p>
            <a:endParaRPr lang="en-US" dirty="0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AA45E03-10E3-463C-BBB2-FE8872B104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30" y="4356182"/>
            <a:ext cx="2220339" cy="2128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6084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DB09387-11F8-4D80-9B3F-4A820A218056}"/>
              </a:ext>
            </a:extLst>
          </p:cNvPr>
          <p:cNvGraphicFramePr>
            <a:graphicFrameLocks/>
          </p:cNvGraphicFramePr>
          <p:nvPr/>
        </p:nvGraphicFramePr>
        <p:xfrm>
          <a:off x="1" y="-80010"/>
          <a:ext cx="12416690" cy="6938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8988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C6FAAC4-74F1-4365-BA59-F8188599F3BE}"/>
              </a:ext>
            </a:extLst>
          </p:cNvPr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681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ACBD46C-C550-4478-A802-6B1DD483C537}"/>
              </a:ext>
            </a:extLst>
          </p:cNvPr>
          <p:cNvGraphicFramePr>
            <a:graphicFrameLocks/>
          </p:cNvGraphicFramePr>
          <p:nvPr/>
        </p:nvGraphicFramePr>
        <p:xfrm>
          <a:off x="860078" y="725975"/>
          <a:ext cx="10788713" cy="4968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904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C839ADD5-86CA-4521-A6B4-9E04C412D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0" y="2941454"/>
            <a:ext cx="3113280" cy="965116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D477-3399-4EDE-A809-596EE14B3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46" y="814812"/>
            <a:ext cx="8003263" cy="55527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b="1" dirty="0">
                <a:cs typeface="Calibri"/>
              </a:rPr>
              <a:t>Initiatives</a:t>
            </a:r>
            <a:r>
              <a:rPr lang="en-US" dirty="0">
                <a:cs typeface="Calibri"/>
              </a:rPr>
              <a:t> </a:t>
            </a:r>
          </a:p>
          <a:p>
            <a:r>
              <a:rPr lang="en-US" sz="1800" dirty="0">
                <a:cs typeface="Calibri"/>
              </a:rPr>
              <a:t>Campus Wide Energy Assessment Report &amp; Proposed Energy Master Plan complete in October and presented to campus for discussion. </a:t>
            </a:r>
          </a:p>
          <a:p>
            <a:r>
              <a:rPr lang="en-US" sz="1800" dirty="0">
                <a:cs typeface="Calibri"/>
              </a:rPr>
              <a:t>Climate Action Planning Committee being created, 3 students, 3 faculty 3 staff. </a:t>
            </a:r>
          </a:p>
          <a:p>
            <a:r>
              <a:rPr lang="en-US" sz="1800" dirty="0">
                <a:cs typeface="Calibri"/>
              </a:rPr>
              <a:t>As of April 2021, 100% of our electricity is purchased from Northern Power and Light.          </a:t>
            </a:r>
            <a:r>
              <a:rPr lang="en-US" sz="1800" dirty="0">
                <a:cs typeface="Calibri"/>
                <a:hlinkClick r:id="rId3"/>
              </a:rPr>
              <a:t>www.npandl.com</a:t>
            </a:r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 New Composting Company: 100% of our food waste is now being composted by Blue Line Compost.  </a:t>
            </a:r>
            <a:r>
              <a:rPr lang="en-US" sz="1800" dirty="0">
                <a:ea typeface="+mn-lt"/>
                <a:cs typeface="+mn-lt"/>
              </a:rPr>
              <a:t>   </a:t>
            </a:r>
            <a:r>
              <a:rPr lang="en-US" sz="1800" dirty="0">
                <a:ea typeface="+mn-lt"/>
                <a:cs typeface="+mn-lt"/>
                <a:hlinkClick r:id="rId4"/>
              </a:rPr>
              <a:t>https://bluelinecompost.com</a:t>
            </a:r>
            <a:endParaRPr lang="en-US" sz="1800" dirty="0">
              <a:ea typeface="+mn-lt"/>
              <a:cs typeface="+mn-lt"/>
            </a:endParaRPr>
          </a:p>
          <a:p>
            <a:r>
              <a:rPr lang="en-US" sz="1800" dirty="0">
                <a:cs typeface="Calibri"/>
              </a:rPr>
              <a:t>Anticipating maintaining STARS Bronze Certification for the 3rd year</a:t>
            </a:r>
          </a:p>
          <a:p>
            <a:r>
              <a:rPr lang="en-US" sz="1800" dirty="0">
                <a:cs typeface="Calibri"/>
              </a:rPr>
              <a:t>Sustainability Grant Deadline for Fall 2021 is Sep 17th at 12pm, Campus-wide Vote Sep 27th-Oct 1st</a:t>
            </a:r>
          </a:p>
          <a:p>
            <a:r>
              <a:rPr lang="en-US" sz="1800" dirty="0">
                <a:cs typeface="Calibri"/>
              </a:rPr>
              <a:t>2 Sustainability Fellow Positions funded by Casella (now open to graduate students) </a:t>
            </a:r>
          </a:p>
          <a:p>
            <a:r>
              <a:rPr lang="en-US" sz="1800" dirty="0">
                <a:cs typeface="Calibri"/>
              </a:rPr>
              <a:t>Fall programing calendar is available on the website.  </a:t>
            </a:r>
            <a:r>
              <a:rPr lang="en-US" sz="1800" dirty="0">
                <a:cs typeface="Calibri"/>
                <a:hlinkClick r:id="rId5"/>
              </a:rPr>
              <a:t>www.paulsmiths.edu/sustainability</a:t>
            </a:r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Interpretative Signs will be posted around campus by November. </a:t>
            </a:r>
          </a:p>
          <a:p>
            <a:endParaRPr lang="en-US" sz="1100" dirty="0">
              <a:cs typeface="Calibri"/>
            </a:endParaRPr>
          </a:p>
          <a:p>
            <a:endParaRPr lang="en-US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654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Robert Herr, Vice President for Enrollment has asked Hannah Ackermann to present current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02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E102F4C-235C-4AFE-B673-6C5E37E90618}"/>
              </a:ext>
            </a:extLst>
          </p:cNvPr>
          <p:cNvGraphicFramePr>
            <a:graphicFrameLocks/>
          </p:cNvGraphicFramePr>
          <p:nvPr/>
        </p:nvGraphicFramePr>
        <p:xfrm>
          <a:off x="1006867" y="1294543"/>
          <a:ext cx="10353283" cy="428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3293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E6413-EED3-4E1A-8D22-37433F3A8074}"/>
              </a:ext>
            </a:extLst>
          </p:cNvPr>
          <p:cNvSpPr txBox="1"/>
          <p:nvPr/>
        </p:nvSpPr>
        <p:spPr>
          <a:xfrm>
            <a:off x="380144" y="951398"/>
            <a:ext cx="11661168" cy="557075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rPr>
              <a:t>Who They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Largest incoming class since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257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First Year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49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Transfer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10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Graduate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30 States and 2 countries represented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60% from NY, 40% out of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Top 5 states:  NY, CT, PA, VT, 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(as of 8/18)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Top 5 intended majors: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Fisheries and Wildlife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Natural Resource &amp; Conservation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Environmental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Forestry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90+ Student Athletes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64% male / 34% female / 2% 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Thanks to everyone for helping enroll this class!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99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25785"/>
            <a:ext cx="10515600" cy="2852737"/>
          </a:xfrm>
        </p:spPr>
        <p:txBody>
          <a:bodyPr/>
          <a:lstStyle/>
          <a:p>
            <a:r>
              <a:rPr lang="en-US" dirty="0"/>
              <a:t>Research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1850" y="4118855"/>
            <a:ext cx="10515600" cy="1500187"/>
          </a:xfrm>
        </p:spPr>
        <p:txBody>
          <a:bodyPr/>
          <a:lstStyle/>
          <a:p>
            <a:r>
              <a:rPr lang="en-US" dirty="0"/>
              <a:t>Daniel Kelting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61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A455B18E-8F13-4CE4-95A6-C1DCAF717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2" b="3295"/>
          <a:stretch/>
        </p:blipFill>
        <p:spPr>
          <a:xfrm>
            <a:off x="0" y="684"/>
            <a:ext cx="12252960" cy="685800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4DAF59-823C-41B4-92D0-370E4AFB86F1}"/>
              </a:ext>
            </a:extLst>
          </p:cNvPr>
          <p:cNvSpPr/>
          <p:nvPr/>
        </p:nvSpPr>
        <p:spPr>
          <a:xfrm>
            <a:off x="0" y="-1"/>
            <a:ext cx="12252960" cy="690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charset="0"/>
                <a:ea typeface="Source Sans Pro Semibold" charset="0"/>
                <a:cs typeface="Source Sans Pro Semibold" charset="0"/>
              </a:rPr>
              <a:t>Paul Smith’s College Adirondack Watershed Institute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60DD66-17D5-4F29-91DF-B90F0ADDAC79}"/>
              </a:ext>
            </a:extLst>
          </p:cNvPr>
          <p:cNvSpPr/>
          <p:nvPr/>
        </p:nvSpPr>
        <p:spPr>
          <a:xfrm>
            <a:off x="0" y="6167535"/>
            <a:ext cx="12252960" cy="690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140ED6-C8D7-4CAB-88C4-94EC563B5E76}"/>
              </a:ext>
            </a:extLst>
          </p:cNvPr>
          <p:cNvSpPr txBox="1"/>
          <p:nvPr/>
        </p:nvSpPr>
        <p:spPr>
          <a:xfrm>
            <a:off x="1" y="687897"/>
            <a:ext cx="1225295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 Clean Water &amp; Promote Healthy Watersheds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D8322-C8F8-460E-9B8B-46A8A3D73531}"/>
              </a:ext>
            </a:extLst>
          </p:cNvPr>
          <p:cNvSpPr txBox="1"/>
          <p:nvPr/>
        </p:nvSpPr>
        <p:spPr>
          <a:xfrm>
            <a:off x="743155" y="1616428"/>
            <a:ext cx="159370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ACBD52-02A8-4AAE-9891-543A9F2C3AA0}"/>
              </a:ext>
            </a:extLst>
          </p:cNvPr>
          <p:cNvSpPr txBox="1"/>
          <p:nvPr/>
        </p:nvSpPr>
        <p:spPr>
          <a:xfrm>
            <a:off x="743155" y="2589541"/>
            <a:ext cx="2485552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Stewardship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0953AD-B23B-4F9A-8344-494E3FC0F46E}"/>
              </a:ext>
            </a:extLst>
          </p:cNvPr>
          <p:cNvSpPr txBox="1"/>
          <p:nvPr/>
        </p:nvSpPr>
        <p:spPr>
          <a:xfrm>
            <a:off x="743155" y="3561357"/>
            <a:ext cx="236475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B8A3C99-1123-48A6-9023-EB3B90862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72200"/>
            <a:ext cx="256863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FBC230-A9B1-43F4-A6DB-BF30012500B6}"/>
              </a:ext>
            </a:extLst>
          </p:cNvPr>
          <p:cNvSpPr txBox="1"/>
          <p:nvPr/>
        </p:nvSpPr>
        <p:spPr>
          <a:xfrm>
            <a:off x="4542542" y="1610859"/>
            <a:ext cx="5115246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 million annual budget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69B1F0-98F3-4FAA-8AEA-85BB5BB4CF01}"/>
              </a:ext>
            </a:extLst>
          </p:cNvPr>
          <p:cNvSpPr txBox="1"/>
          <p:nvPr/>
        </p:nvSpPr>
        <p:spPr>
          <a:xfrm>
            <a:off x="4542542" y="2588243"/>
            <a:ext cx="650620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full-time &amp; 120 seasonal staff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0FD486-E48A-4252-AB45-6BF2AB4E79E8}"/>
              </a:ext>
            </a:extLst>
          </p:cNvPr>
          <p:cNvSpPr txBox="1"/>
          <p:nvPr/>
        </p:nvSpPr>
        <p:spPr>
          <a:xfrm>
            <a:off x="4542541" y="3561356"/>
            <a:ext cx="7707729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Staff 56 launches &amp; 29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stations</a:t>
            </a:r>
          </a:p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90 lakes &amp; 15 streams</a:t>
            </a:r>
          </a:p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 policy &amp; legislation: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e.g. invasive species &amp; road salt bills</a:t>
            </a:r>
          </a:p>
        </p:txBody>
      </p:sp>
    </p:spTree>
    <p:extLst>
      <p:ext uri="{BB962C8B-B14F-4D97-AF65-F5344CB8AC3E}">
        <p14:creationId xmlns:p14="http://schemas.microsoft.com/office/powerpoint/2010/main" val="125373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2213F-6250-4C6E-AAFA-77A354BD2F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9" r="12969"/>
          <a:stretch/>
        </p:blipFill>
        <p:spPr>
          <a:xfrm>
            <a:off x="7000875" y="690463"/>
            <a:ext cx="2939144" cy="2743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4DAF59-823C-41B4-92D0-370E4AFB86F1}"/>
              </a:ext>
            </a:extLst>
          </p:cNvPr>
          <p:cNvSpPr/>
          <p:nvPr/>
        </p:nvSpPr>
        <p:spPr>
          <a:xfrm>
            <a:off x="0" y="-1"/>
            <a:ext cx="12192000" cy="690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charset="0"/>
                <a:ea typeface="Source Sans Pro Semibold" charset="0"/>
                <a:cs typeface="Source Sans Pro Semibold" charset="0"/>
              </a:rPr>
              <a:t>VP of Research – Roles &amp; Responsibilities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9F630-D13B-4695-9F16-28F5361BA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5" r="8478"/>
          <a:stretch/>
        </p:blipFill>
        <p:spPr>
          <a:xfrm>
            <a:off x="8062232" y="2052736"/>
            <a:ext cx="2939143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BDF735-6DF7-4033-A8A7-3353554E8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857" y="3978275"/>
            <a:ext cx="2939143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928535-D46D-4010-A324-3EDF86E0BD53}"/>
              </a:ext>
            </a:extLst>
          </p:cNvPr>
          <p:cNvSpPr txBox="1"/>
          <p:nvPr/>
        </p:nvSpPr>
        <p:spPr>
          <a:xfrm>
            <a:off x="0" y="690464"/>
            <a:ext cx="700087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Continue to build strong relationships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with government officials</a:t>
            </a:r>
          </a:p>
          <a:p>
            <a:pPr marL="914400" marR="0" lvl="2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B. Jones, D. Stec, T. Kaminsky, T. Kennedy, E. Stefanik</a:t>
            </a:r>
          </a:p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Identify and pursue government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funding for college initiatives</a:t>
            </a:r>
          </a:p>
          <a:p>
            <a:pPr marL="914400" marR="0" lvl="2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$1 million earmark submitted by both Gillibrand &amp; Schumer</a:t>
            </a:r>
          </a:p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Support faculty and staff in obtaining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   funding for their work</a:t>
            </a:r>
          </a:p>
          <a:p>
            <a:pPr marL="914400" marR="0" lvl="2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$450K distance learning/technology grant by Cali Shelton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60DD66-17D5-4F29-91DF-B90F0ADDAC79}"/>
              </a:ext>
            </a:extLst>
          </p:cNvPr>
          <p:cNvSpPr/>
          <p:nvPr/>
        </p:nvSpPr>
        <p:spPr>
          <a:xfrm>
            <a:off x="0" y="6167535"/>
            <a:ext cx="12192000" cy="690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B8A3C99-1123-48A6-9023-EB3B90862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72200"/>
            <a:ext cx="256863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18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010" y="1690688"/>
            <a:ext cx="1124440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9:00–9:15		Welcome, agenda review, introduction of new hires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9:15-10:45		</a:t>
            </a:r>
            <a:r>
              <a:rPr lang="en-US" b="1" dirty="0"/>
              <a:t>Leadership Updates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			President and Provost updates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			Enrollment, Business &amp; Finance, Advancement, 					Research, Student Affairs, COVID-19 Updates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10:45-11:15		Q &amp; A from the floor (via chat)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11:20–12:00		Faculty Congress / Staff Congress (2 separate mtgs)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12:00 noon		Lunch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89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26FB38-8811-42CE-9FCB-671D8896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478"/>
            <a:ext cx="12192000" cy="63610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6CE9DA-436D-4A12-B563-CA9E7B07A6EF}"/>
              </a:ext>
            </a:extLst>
          </p:cNvPr>
          <p:cNvSpPr/>
          <p:nvPr/>
        </p:nvSpPr>
        <p:spPr>
          <a:xfrm>
            <a:off x="-1" y="345230"/>
            <a:ext cx="2931459" cy="6011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60DD66-17D5-4F29-91DF-B90F0ADDAC79}"/>
              </a:ext>
            </a:extLst>
          </p:cNvPr>
          <p:cNvSpPr/>
          <p:nvPr/>
        </p:nvSpPr>
        <p:spPr>
          <a:xfrm>
            <a:off x="0" y="6167535"/>
            <a:ext cx="12192000" cy="690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B8A3C99-1123-48A6-9023-EB3B90862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172200"/>
            <a:ext cx="2568633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A85FFFD-4D6B-401D-A90E-AD9499023853}"/>
              </a:ext>
            </a:extLst>
          </p:cNvPr>
          <p:cNvSpPr txBox="1">
            <a:spLocks/>
          </p:cNvSpPr>
          <p:nvPr/>
        </p:nvSpPr>
        <p:spPr>
          <a:xfrm>
            <a:off x="2931459" y="702502"/>
            <a:ext cx="9260542" cy="8723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Adirondack Water Week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7F8E5C0-2A6D-4327-9338-48A72420EEFA}"/>
              </a:ext>
            </a:extLst>
          </p:cNvPr>
          <p:cNvSpPr txBox="1">
            <a:spLocks/>
          </p:cNvSpPr>
          <p:nvPr/>
        </p:nvSpPr>
        <p:spPr>
          <a:xfrm>
            <a:off x="2931458" y="1586870"/>
            <a:ext cx="9260542" cy="47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None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Valuing Our Precious Waterways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40AA0A-8033-48D9-BF5E-359786DDBE3F}"/>
              </a:ext>
            </a:extLst>
          </p:cNvPr>
          <p:cNvGrpSpPr/>
          <p:nvPr/>
        </p:nvGrpSpPr>
        <p:grpSpPr>
          <a:xfrm>
            <a:off x="154827" y="745320"/>
            <a:ext cx="2545415" cy="5432230"/>
            <a:chOff x="154827" y="745320"/>
            <a:chExt cx="2545415" cy="543223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CB06B1-4684-420E-9064-4AD4A35E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827" y="745320"/>
              <a:ext cx="2545415" cy="164592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DE0739-D696-4E7E-9B81-08DC1AA78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512" y="2469083"/>
              <a:ext cx="1626045" cy="164592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A6774AF-CE37-461D-9BDE-7B75C035E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4574" y="4115003"/>
              <a:ext cx="1645920" cy="16459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37E39-41E5-4639-91F1-FF98E7A31967}"/>
                </a:ext>
              </a:extLst>
            </p:cNvPr>
            <p:cNvSpPr txBox="1"/>
            <p:nvPr/>
          </p:nvSpPr>
          <p:spPr>
            <a:xfrm>
              <a:off x="274815" y="5592775"/>
              <a:ext cx="23054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Adirondack Park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Invasive Plant Program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4DAF59-823C-41B4-92D0-370E4AFB86F1}"/>
              </a:ext>
            </a:extLst>
          </p:cNvPr>
          <p:cNvSpPr/>
          <p:nvPr/>
        </p:nvSpPr>
        <p:spPr>
          <a:xfrm>
            <a:off x="0" y="-1"/>
            <a:ext cx="12192000" cy="6904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9B1F83-F7CE-49AE-9474-293FC70246C1}"/>
              </a:ext>
            </a:extLst>
          </p:cNvPr>
          <p:cNvSpPr/>
          <p:nvPr/>
        </p:nvSpPr>
        <p:spPr>
          <a:xfrm>
            <a:off x="2855068" y="4002718"/>
            <a:ext cx="9336932" cy="47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Source Sans Pro Semibold" charset="0"/>
                <a:cs typeface="Helvetica" panose="020B0604020202020204" pitchFamily="34" charset="0"/>
              </a:rPr>
              <a:t>August 22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Source Sans Pro Semibold" charset="0"/>
                <a:cs typeface="Helvetica" panose="020B0604020202020204" pitchFamily="34" charset="0"/>
              </a:rPr>
              <a:t>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Source Sans Pro Semibold" charset="0"/>
                <a:cs typeface="Helvetica" panose="020B0604020202020204" pitchFamily="34" charset="0"/>
              </a:rPr>
              <a:t> to 28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Source Sans Pro Semibold" charset="0"/>
                <a:cs typeface="Helvetica" panose="020B0604020202020204" pitchFamily="34" charset="0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Source Sans Pro Semibold" charset="0"/>
                <a:cs typeface="Helvetica" panose="020B0604020202020204" pitchFamily="34" charset="0"/>
              </a:rPr>
              <a:t>,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D6E2FB-0175-43A1-B5A0-21D71BDA0866}"/>
              </a:ext>
            </a:extLst>
          </p:cNvPr>
          <p:cNvSpPr txBox="1"/>
          <p:nvPr/>
        </p:nvSpPr>
        <p:spPr>
          <a:xfrm>
            <a:off x="2931458" y="4480650"/>
            <a:ext cx="9260542" cy="1077218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Fun Family Activities ● Guided Paddles● Lectures Wool &amp; Water ● River Clean-Up ● &amp; More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48F00B-F49B-4A61-971E-876C874CE243}"/>
              </a:ext>
            </a:extLst>
          </p:cNvPr>
          <p:cNvSpPr/>
          <p:nvPr/>
        </p:nvSpPr>
        <p:spPr>
          <a:xfrm>
            <a:off x="2855068" y="5557868"/>
            <a:ext cx="9336932" cy="609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Source Sans Pro Semibold" charset="0"/>
                <a:cs typeface="Helvetica" panose="020B0604020202020204" pitchFamily="34" charset="0"/>
              </a:rPr>
              <a:t>www.adkwatershed.org/stewardship/water-week</a:t>
            </a:r>
          </a:p>
        </p:txBody>
      </p:sp>
    </p:spTree>
    <p:extLst>
      <p:ext uri="{BB962C8B-B14F-4D97-AF65-F5344CB8AC3E}">
        <p14:creationId xmlns:p14="http://schemas.microsoft.com/office/powerpoint/2010/main" val="1105797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25785"/>
            <a:ext cx="10515600" cy="2852737"/>
          </a:xfrm>
        </p:spPr>
        <p:txBody>
          <a:bodyPr/>
          <a:lstStyle/>
          <a:p>
            <a:r>
              <a:rPr lang="en-US" dirty="0"/>
              <a:t>Student Affairs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1850" y="4118855"/>
            <a:ext cx="10515600" cy="1500187"/>
          </a:xfrm>
        </p:spPr>
        <p:txBody>
          <a:bodyPr/>
          <a:lstStyle/>
          <a:p>
            <a:r>
              <a:rPr lang="en-US" dirty="0"/>
              <a:t>Courtney Bringley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122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1D455-F160-4AB0-B50D-80160C26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E2E6A687-D8C4-4B54-A4C5-7F80851F3D3B}"/>
              </a:ext>
            </a:extLst>
          </p:cNvPr>
          <p:cNvGraphicFramePr/>
          <p:nvPr/>
        </p:nvGraphicFramePr>
        <p:xfrm>
          <a:off x="4609029" y="27077"/>
          <a:ext cx="7124700" cy="681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2F0A8F3D-5888-4876-998C-9F5F110F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0" y="1548829"/>
            <a:ext cx="3631058" cy="3033445"/>
          </a:xfrm>
        </p:spPr>
        <p:txBody>
          <a:bodyPr anchor="ctr">
            <a:normAutofit/>
          </a:bodyPr>
          <a:lstStyle/>
          <a:p>
            <a:r>
              <a:rPr lang="en-US" dirty="0"/>
              <a:t>Updated </a:t>
            </a:r>
            <a:br>
              <a:rPr lang="en-US" dirty="0"/>
            </a:br>
            <a:r>
              <a:rPr lang="en-US" dirty="0"/>
              <a:t>Organization </a:t>
            </a:r>
            <a:br>
              <a:rPr lang="en-US" dirty="0"/>
            </a:br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90701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1C86-0AEE-4CB4-ABFE-5D177FD37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10515600" cy="1004888"/>
          </a:xfrm>
        </p:spPr>
        <p:txBody>
          <a:bodyPr anchor="ctr">
            <a:normAutofit/>
          </a:bodyPr>
          <a:lstStyle/>
          <a:p>
            <a:r>
              <a:rPr lang="en-US" dirty="0"/>
              <a:t>Student Arrival &amp; Welcome Weekend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D7740-0195-46BD-939E-189711DC7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483" y="1568771"/>
            <a:ext cx="5966717" cy="460819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Hosted Zoom webinar for students on 8/10</a:t>
            </a:r>
          </a:p>
          <a:p>
            <a:r>
              <a:rPr lang="en-US" sz="2400" dirty="0"/>
              <a:t>Student leaders and athletes are already on campus</a:t>
            </a:r>
          </a:p>
          <a:p>
            <a:r>
              <a:rPr lang="en-US" sz="2400" dirty="0"/>
              <a:t>New students arriving tomorrow</a:t>
            </a:r>
          </a:p>
          <a:p>
            <a:r>
              <a:rPr lang="en-US" sz="2400" dirty="0"/>
              <a:t>Returning students arriving Sunday and Monday</a:t>
            </a:r>
          </a:p>
          <a:p>
            <a:r>
              <a:rPr lang="en-US" sz="2400" dirty="0"/>
              <a:t>Welcome Weekend – Friday through Monday</a:t>
            </a:r>
          </a:p>
          <a:p>
            <a:pPr lvl="1"/>
            <a:r>
              <a:rPr lang="en-US" dirty="0"/>
              <a:t>Full schedule emailed earlier this week</a:t>
            </a:r>
          </a:p>
          <a:p>
            <a:pPr lvl="1"/>
            <a:r>
              <a:rPr lang="en-US" dirty="0"/>
              <a:t>Advisor Meetings Monday 8/23 from 9:00-11:30 **some exceptions!</a:t>
            </a:r>
          </a:p>
          <a:p>
            <a:pPr lvl="1"/>
            <a:r>
              <a:rPr lang="en-US" dirty="0"/>
              <a:t>Convocation Monday 8/23 – line-up begins at 1:00 with program start at 1:30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D1405-9861-48FE-A619-B0CF8081B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8" r="6629" b="-3"/>
          <a:stretch/>
        </p:blipFill>
        <p:spPr>
          <a:xfrm>
            <a:off x="6367409" y="1568771"/>
            <a:ext cx="5181600" cy="43513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2D984-E846-44FC-8569-18731672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60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ECA26-6EA0-4279-88C4-AF978C7D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Success &amp; Retention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ADC32-43DD-4520-90AF-683C8103B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2494"/>
            <a:ext cx="5181600" cy="45844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 and reporting will be a top priority for all CACS and Student Affairs departments</a:t>
            </a:r>
          </a:p>
          <a:p>
            <a:r>
              <a:rPr lang="en-US" dirty="0"/>
              <a:t>Student Life team to track all campus sponsored events and activities</a:t>
            </a:r>
          </a:p>
          <a:p>
            <a:r>
              <a:rPr lang="en-US" dirty="0"/>
              <a:t>Opportunities for collaboration through themed programming weeks</a:t>
            </a:r>
          </a:p>
          <a:p>
            <a:r>
              <a:rPr lang="en-US" dirty="0"/>
              <a:t>Reshaping and aligning to ensure a cohesive approach to student success and retention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2E97FB-51A8-4997-8DF3-CE3C4ABDB9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37857" y="702425"/>
            <a:ext cx="4639066" cy="54745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1C245-F048-4994-89B9-9F9CFB62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211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DD6AA-8ADF-4D76-A579-FCF3B580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Updates/Reminders for Academic Success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8CEA-725E-4492-B9C7-351BE2F2B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0575"/>
            <a:ext cx="5181600" cy="4656388"/>
          </a:xfrm>
        </p:spPr>
        <p:txBody>
          <a:bodyPr>
            <a:normAutofit/>
          </a:bodyPr>
          <a:lstStyle/>
          <a:p>
            <a:r>
              <a:rPr lang="en-US" dirty="0"/>
              <a:t>CACS will work in collaboration with Health Services to report students that are placed on attendance restrictions</a:t>
            </a:r>
          </a:p>
          <a:p>
            <a:r>
              <a:rPr lang="en-US" dirty="0"/>
              <a:t>Accommodations should be provided to students placed on quarantine or isolation </a:t>
            </a:r>
          </a:p>
          <a:p>
            <a:r>
              <a:rPr lang="en-US" dirty="0"/>
              <a:t>Student bereavement &amp; compassionate withdrawal policies in the works, will go to CSC this semester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D5EC-E477-4580-83A4-5F9DA6A62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0575"/>
            <a:ext cx="5181600" cy="4656388"/>
          </a:xfrm>
        </p:spPr>
        <p:txBody>
          <a:bodyPr>
            <a:normAutofit/>
          </a:bodyPr>
          <a:lstStyle/>
          <a:p>
            <a:r>
              <a:rPr lang="en-US" dirty="0"/>
              <a:t>Starfish Early Alert Survey – will open 9/15 and close on 9/20</a:t>
            </a:r>
          </a:p>
          <a:p>
            <a:r>
              <a:rPr lang="en-US" dirty="0"/>
              <a:t>Last day to drop without notation on transcript 9/21</a:t>
            </a:r>
          </a:p>
          <a:p>
            <a:r>
              <a:rPr lang="en-US" dirty="0"/>
              <a:t>Midterm Grades due 10/14</a:t>
            </a:r>
          </a:p>
          <a:p>
            <a:r>
              <a:rPr lang="en-US" dirty="0"/>
              <a:t>Last day to drop with notation on transcript 10/20</a:t>
            </a:r>
          </a:p>
          <a:p>
            <a:r>
              <a:rPr lang="en-US" dirty="0"/>
              <a:t>Partnership between Student Support &amp; Faculty is key to student success!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6E3A7-3C64-4B9C-AF49-B6150CB3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71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41C86-0AEE-4CB4-ABFE-5D177FD3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 Task Force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D7740-0195-46BD-939E-189711DC7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771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Task Force continues to meet weekly on Thursdays</a:t>
            </a:r>
          </a:p>
          <a:p>
            <a:r>
              <a:rPr lang="en-US" dirty="0"/>
              <a:t>COVID-19 page is being maintained</a:t>
            </a:r>
          </a:p>
          <a:p>
            <a:r>
              <a:rPr lang="en-US" dirty="0"/>
              <a:t>Continue to follow and align our protocols with NYS &amp; CDC guidance</a:t>
            </a:r>
          </a:p>
          <a:p>
            <a:r>
              <a:rPr lang="en-US" dirty="0"/>
              <a:t>All students must submit proof of vaccination or negative PCR test</a:t>
            </a:r>
          </a:p>
          <a:p>
            <a:r>
              <a:rPr lang="en-US" dirty="0"/>
              <a:t>Masking mandate will continue until we know more about vaccination percentage – receiving student documentation daily!</a:t>
            </a:r>
          </a:p>
          <a:p>
            <a:r>
              <a:rPr lang="en-US" dirty="0"/>
              <a:t>Random cohort testing for all non-vaccinated </a:t>
            </a:r>
          </a:p>
          <a:p>
            <a:r>
              <a:rPr lang="en-US" dirty="0"/>
              <a:t>No residence hall visitors</a:t>
            </a:r>
          </a:p>
          <a:p>
            <a:r>
              <a:rPr lang="en-US" dirty="0"/>
              <a:t>Working with AMC to possibly do vaccine clinic(s) on campus</a:t>
            </a:r>
          </a:p>
          <a:p>
            <a:r>
              <a:rPr lang="en-US" dirty="0"/>
              <a:t>Will monitor NYS/CDC/CICU guidance, local county transmission rates, data from random cohort sampling, along with percent of population vaccinated and adjust as needed</a:t>
            </a:r>
          </a:p>
          <a:p>
            <a:r>
              <a:rPr lang="en-US" dirty="0"/>
              <a:t>Change will be constant - Communication will remain a priority!</a:t>
            </a:r>
          </a:p>
          <a:p>
            <a:r>
              <a:rPr lang="en-US" dirty="0"/>
              <a:t>Questions – </a:t>
            </a:r>
            <a:r>
              <a:rPr lang="en-US" dirty="0">
                <a:hlinkClick r:id="rId2"/>
              </a:rPr>
              <a:t>covidcoordinator@paulsmiths.edu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2D984-E846-44FC-8569-18731672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40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71749"/>
            <a:ext cx="10515600" cy="37118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0700" dirty="0"/>
              <a:t>Q   &amp;   A</a:t>
            </a:r>
            <a:br>
              <a:rPr lang="en-US" sz="10700" dirty="0"/>
            </a:br>
            <a:br>
              <a:rPr lang="en-US" dirty="0"/>
            </a:br>
            <a:r>
              <a:rPr lang="en-US" dirty="0"/>
              <a:t>Please drop your question into the  chat option on Zoom!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458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New Hires!</a:t>
            </a:r>
            <a:br>
              <a:rPr lang="en-US" dirty="0"/>
            </a:b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(since May 15, 2021)</a:t>
            </a:r>
            <a:br>
              <a:rPr lang="en-US" sz="32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 Dalrymple and Nicholas Hunt-Bull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39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34927-71D2-4EF7-A353-2C91A0A8AF66}"/>
              </a:ext>
            </a:extLst>
          </p:cNvPr>
          <p:cNvSpPr txBox="1"/>
          <p:nvPr/>
        </p:nvSpPr>
        <p:spPr>
          <a:xfrm>
            <a:off x="860080" y="1032095"/>
            <a:ext cx="1078267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Faculty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Business/Culinary/Hospitality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William Roth and Matthew Smith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Environment &amp; Society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Anne (Margi) Coyle, Jonathon Dallas, Jeremy Fish, Sophia Morelli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Forestry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(and, Natural Science Adjunct)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Jesse Rock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Natural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Saikat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Chakraborty, Emily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Grausgruber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, Sara Rogers, Cody Sears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9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34927-71D2-4EF7-A353-2C91A0A8AF66}"/>
              </a:ext>
            </a:extLst>
          </p:cNvPr>
          <p:cNvSpPr txBox="1"/>
          <p:nvPr/>
        </p:nvSpPr>
        <p:spPr>
          <a:xfrm>
            <a:off x="860080" y="615636"/>
            <a:ext cx="1078267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President – Scott Dalrymple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Advancement / Marketing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Chrissie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Wais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, Katie Kearney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AWI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Erin Tuthill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Packbasket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Bookstore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Stephanie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Tyski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Campus Safety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Kristin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Feimann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, Ronnie Freeman, Jr.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Education Technology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Freb Hunt-Bull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First Year Experience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Jessica Appleby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Library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Cooper Ross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Registrar’s Office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Nolan Snyder (Associate Registrar)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Student Accounts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Evie Connor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Technology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William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Buckridge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86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34927-71D2-4EF7-A353-2C91A0A8AF66}"/>
              </a:ext>
            </a:extLst>
          </p:cNvPr>
          <p:cNvSpPr txBox="1"/>
          <p:nvPr/>
        </p:nvSpPr>
        <p:spPr>
          <a:xfrm>
            <a:off x="860080" y="1032095"/>
            <a:ext cx="1078267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Athletics and Coaching 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Basketball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Andrew Pond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Soccer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Kelvey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 McGinnis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Woodsmen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Dana Tripp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9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the President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Scott Dalrymple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9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the Provost and Academic Affairs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3332" y="4580581"/>
            <a:ext cx="10515600" cy="1500187"/>
          </a:xfrm>
        </p:spPr>
        <p:txBody>
          <a:bodyPr/>
          <a:lstStyle/>
          <a:p>
            <a:r>
              <a:rPr lang="en-US" dirty="0"/>
              <a:t>Nicholas Hunt-Bull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76F82-1BC3-724E-8C43-BFCDEB23C0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charset="0"/>
                <a:ea typeface="Source Sans Pro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083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PSC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4734"/>
      </a:accent1>
      <a:accent2>
        <a:srgbClr val="648C3B"/>
      </a:accent2>
      <a:accent3>
        <a:srgbClr val="69A33B"/>
      </a:accent3>
      <a:accent4>
        <a:srgbClr val="9ABDAB"/>
      </a:accent4>
      <a:accent5>
        <a:srgbClr val="8F5928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b="1" dirty="0" smtClean="0">
            <a:solidFill>
              <a:schemeClr val="bg1"/>
            </a:solidFill>
            <a:latin typeface="Source Sans Pro Semibold" charset="0"/>
            <a:ea typeface="Source Sans Pro Semibold" charset="0"/>
            <a:cs typeface="Source Sans Pro Semibold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Source Sans Pro" charset="0"/>
            <a:ea typeface="Source Sans Pro" charset="0"/>
            <a:cs typeface="Source Sans Pr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4252DF0-7BAA-4CEA-888F-164025C3BA61}" vid="{41A0D15E-9D27-4E00-BF55-9A26560486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1585</Words>
  <Application>Microsoft Office PowerPoint</Application>
  <PresentationFormat>Widescreen</PresentationFormat>
  <Paragraphs>341</Paragraphs>
  <Slides>37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Source Sans Pro</vt:lpstr>
      <vt:lpstr>Source Sans Pro Semibold</vt:lpstr>
      <vt:lpstr>1_Office Theme</vt:lpstr>
      <vt:lpstr>Worksheet</vt:lpstr>
      <vt:lpstr>PowerPoint Presentation</vt:lpstr>
      <vt:lpstr>Fall Kick-off Meeting  Embracing Change at PSC!</vt:lpstr>
      <vt:lpstr>Agenda</vt:lpstr>
      <vt:lpstr>Welcome New Hires! (since May 15, 2021) </vt:lpstr>
      <vt:lpstr>PowerPoint Presentation</vt:lpstr>
      <vt:lpstr>PowerPoint Presentation</vt:lpstr>
      <vt:lpstr>PowerPoint Presentation</vt:lpstr>
      <vt:lpstr>Office of the President</vt:lpstr>
      <vt:lpstr>Office of the Provost and Academic Affairs</vt:lpstr>
      <vt:lpstr>New Majors</vt:lpstr>
      <vt:lpstr>New (and some old) chairs</vt:lpstr>
      <vt:lpstr>Things to start planning for…</vt:lpstr>
      <vt:lpstr>Assessment</vt:lpstr>
      <vt:lpstr>Business and Finance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Enrollment</vt:lpstr>
      <vt:lpstr>PowerPoint Presentation</vt:lpstr>
      <vt:lpstr>PowerPoint Presentation</vt:lpstr>
      <vt:lpstr>Research </vt:lpstr>
      <vt:lpstr>PowerPoint Presentation</vt:lpstr>
      <vt:lpstr>PowerPoint Presentation</vt:lpstr>
      <vt:lpstr>PowerPoint Presentation</vt:lpstr>
      <vt:lpstr>Student Affairs </vt:lpstr>
      <vt:lpstr>Updated  Organization  Chart</vt:lpstr>
      <vt:lpstr>Student Arrival &amp; Welcome Weekend</vt:lpstr>
      <vt:lpstr>Student Success &amp; Retention</vt:lpstr>
      <vt:lpstr>Important Updates/Reminders for Academic Success </vt:lpstr>
      <vt:lpstr>COVID Task Force Updates</vt:lpstr>
      <vt:lpstr>Q   &amp;   A  Please drop your question into the  chat option on Zoom!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Keck</dc:creator>
  <cp:lastModifiedBy>Freb Hunt-Bull</cp:lastModifiedBy>
  <cp:revision>2</cp:revision>
  <dcterms:created xsi:type="dcterms:W3CDTF">2021-08-20T18:13:31Z</dcterms:created>
  <dcterms:modified xsi:type="dcterms:W3CDTF">2021-08-20T20:05:37Z</dcterms:modified>
</cp:coreProperties>
</file>