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1" r:id="rId3"/>
    <p:sldId id="262" r:id="rId4"/>
    <p:sldId id="263" r:id="rId5"/>
    <p:sldId id="264" r:id="rId6"/>
    <p:sldId id="266" r:id="rId7"/>
    <p:sldId id="268" r:id="rId8"/>
    <p:sldId id="273" r:id="rId9"/>
    <p:sldId id="267" r:id="rId10"/>
    <p:sldId id="269" r:id="rId11"/>
    <p:sldId id="270" r:id="rId12"/>
    <p:sldId id="271" r:id="rId13"/>
    <p:sldId id="272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DC"/>
    <a:srgbClr val="6DA538"/>
    <a:srgbClr val="5A8737"/>
    <a:srgbClr val="114733"/>
    <a:srgbClr val="638C1A"/>
    <a:srgbClr val="4C7330"/>
    <a:srgbClr val="1A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9"/>
  </p:normalViewPr>
  <p:slideViewPr>
    <p:cSldViewPr snapToGrid="0" snapToObjects="1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b Hunt-Bull" userId="45188f74-512b-433f-820f-1585d26b3dc0" providerId="ADAL" clId="{C03E879B-47AE-4150-8427-27533BF8E013}"/>
    <pc:docChg chg="delSld modSld sldOrd">
      <pc:chgData name="Freb Hunt-Bull" userId="45188f74-512b-433f-820f-1585d26b3dc0" providerId="ADAL" clId="{C03E879B-47AE-4150-8427-27533BF8E013}" dt="2021-08-20T20:13:44.313" v="2"/>
      <pc:docMkLst>
        <pc:docMk/>
      </pc:docMkLst>
      <pc:sldChg chg="del">
        <pc:chgData name="Freb Hunt-Bull" userId="45188f74-512b-433f-820f-1585d26b3dc0" providerId="ADAL" clId="{C03E879B-47AE-4150-8427-27533BF8E013}" dt="2021-08-20T20:13:37.477" v="0" actId="47"/>
        <pc:sldMkLst>
          <pc:docMk/>
          <pc:sldMk cId="2912927253" sldId="257"/>
        </pc:sldMkLst>
      </pc:sldChg>
      <pc:sldChg chg="ord">
        <pc:chgData name="Freb Hunt-Bull" userId="45188f74-512b-433f-820f-1585d26b3dc0" providerId="ADAL" clId="{C03E879B-47AE-4150-8427-27533BF8E013}" dt="2021-08-20T20:13:44.313" v="2"/>
        <pc:sldMkLst>
          <pc:docMk/>
          <pc:sldMk cId="1694280305" sldId="259"/>
        </pc:sldMkLst>
      </pc:sldChg>
      <pc:sldChg chg="ord">
        <pc:chgData name="Freb Hunt-Bull" userId="45188f74-512b-433f-820f-1585d26b3dc0" providerId="ADAL" clId="{C03E879B-47AE-4150-8427-27533BF8E013}" dt="2021-08-20T20:13:44.313" v="2"/>
        <pc:sldMkLst>
          <pc:docMk/>
          <pc:sldMk cId="12774702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5C5F28-FB7C-E645-B810-F8774F2A6B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00BB9-D590-CA4E-93B7-919043229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72301-2652-3147-8736-7B192C975EA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2EE15-1232-754F-817D-666652AB43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B5889-216B-3F46-B487-3C2AD22D0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25DD-6715-844D-B2C1-4D8B68BE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8T12:47:32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594 0 24575,'-14'0'0,"0"0"0,-1 0 0,-7 0 0,-1 0 0,-8 0 0,8 0 0,2 0 0,7 0 0,-1 0 0,0 6 0,0 1 0,1 6 0,-1 0 0,0 0 0,1 0 0,-9 0 0,13 0 0,-11 1 0,13-1 0,-7 0 0,0-1 0,-7 8 0,5 2 0,-7 6 0,1-5 0,5 4 0,-6-5 0,8 6 0,7-6 0,-5-2 0,13 0 0,-6-6 0,1 6 0,4-7 0,-4 0 0,6 0 0,0 0 0,-8 12 0,6-9 0,-5 17 0,0-12 0,5 8 0,-5-1 0,7 1 0,0-1 0,0 1 0,0-1 0,0 1 0,0-1 0,0-6 0,0 5 0,0-13 0,0 13 0,0 1 0,0-5 0,0 2 0,0-5 0,0-5 0,0 11 0,0-11 0,0 5 0,7 0 0,1-6 0,8 6 0,-1 0 0,-1-5 0,2 11 0,-1-11 0,1 12 0,6-12 0,3 12 0,-1-12 0,6 6 0,1-2 0,3-3 0,-3 3 0,-9-11 0,0 4 0,-5-10 0,13 4 0,-14-6 0,14 0 0,-6 6 0,18-4 0,-8 4 0,16-6 0,-15 0 0,15 0 0,-6 0 0,23 0 0,-11 0 0,2 0 0,-17 0 0,0 0 0,-14 0 0,12 0 0,-23 0 0,7 0 0,-9 0 0,1 0 0,-1 0 0,1 0 0,-1 0 0,1-6 0,-7-1 0,5 0 0,-5-5 0,13-8 0,-5 4 0,6-10 0,-7 13 0,-1 0 0,1 0 0,-1 0 0,1 0 0,7-1 0,-5-6 0,13 4 0,-13-5 0,6 8 0,-9 0 0,1 0 0,-1 0 0,1-1 0,-7 1 0,5-6 0,-12 5 0,12-5 0,-11 6 0,4-7 0,-6 5 0,0-5 0,0 7 0,0 1 0,0-1 0,0 0 0,0 0 0,0 0 0,0 0 0,0-7 0,0 5 0,0-5 0,0 7 0,0-7 0,-7-2 0,-2-7 0,-7 1 0,-1-1 0,1 0 0,-7 1 0,5 6 0,-5-5 0,15 12 0,-6-5 0,6 7 0,0 0 0,-5 0 0,4 5 0,-5-3 0,-1 4 0,1 0 0,0-5 0,0 5 0,-1 0 0,1-4 0,0 10 0,-1-11 0,1 10 0,-1-9 0,0 9 0,1-3 0,-1-1 0,1-1 0,-1 0 0,1 1 0,6 0 0,-5 5 0,4-11 0,-5 11 0,6-11 0,-6 11 0,6-11 0,-6 11 0,5-11 0,-4 5 0,5-1 0,-7-3 0,1 9 0,6-9 0,-5 9 0,5-9 0,-6 4 0,6-6 0,-5 6 0,5-5 0,0 5 0,-5 0 0,5-5 0,-1 5 0,-4-1 0,5-3 0,-6 10 0,1-5 0,5 0 0,-4 5 0,4-5 0,-6 6 0,1 0 0,0 0 0,-1 0 0,1 0 0,6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D0A3-900A-6449-993F-18B05E23EFA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BE15-C4C9-3948-AE5F-0CA78AC7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BE15-C4C9-3948-AE5F-0CA78AC73D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page not recommended for entire term. Everything except visual representation can go in Module 0. Visual can go in Syllabus or welcome.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BE15-C4C9-3948-AE5F-0CA78AC73D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page not recommended for entire term. Everything except visual representation can go in Module 0. Visual can go in Syllabus or welcome.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BE15-C4C9-3948-AE5F-0CA78AC73D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4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page not recommended for entire term. Everything except visual representation can go in Module 0. Visual can go in Syllabus or welcome.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BE15-C4C9-3948-AE5F-0CA78AC73D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A89C-66E9-BB42-A22E-C3CFA5879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E6953-3C7C-0E4F-A392-77FA2888B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03B9-83A6-4643-A1A9-854C9F91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C40B-DD28-064A-A0A5-6A6B50AE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A263-0293-CF44-9762-0CC07318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1032-17A9-8B47-87B0-33106296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15A50-6FD0-1A40-9B93-B6625F98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740C0-4633-764A-B50F-A76D08D8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DB117-7609-3649-A784-9FDCD3C9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D698-43C0-E54F-98C0-157172EC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9CD4B-332A-DD49-96B2-B4A0132FF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6BB0-8246-EE4E-949B-560931185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9118-76BA-DF47-AAA1-94097ADE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F0F7E-3AAB-CD4C-AE1A-A33DF623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29E3-E653-DD46-8595-CEF6CC6F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F0E2-E42D-D24E-85FC-8EF384F0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9214-4995-2A42-897C-8411A14B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FC7C-BB18-0444-A9AB-2008B162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3D1A-B2BC-2E46-BDD4-67D1340B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8089-87EC-E64E-80C5-2874F8A4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anvas at Wake Forest University">
            <a:extLst>
              <a:ext uri="{FF2B5EF4-FFF2-40B4-BE49-F238E27FC236}">
                <a16:creationId xmlns:a16="http://schemas.microsoft.com/office/drawing/2014/main" id="{E3DEE21D-1E14-A84B-8599-C5E1945B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30" y="6052678"/>
            <a:ext cx="671199" cy="668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B547A7C-B2A8-424F-A437-C77723215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775" y="5970914"/>
            <a:ext cx="1284099" cy="8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12B7-8A82-F544-9579-66BFEFBF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79BB-8190-0D4F-8A1F-D0C6CC20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0EE7C-EAF7-3C43-9C78-10EE8FFD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94EB-3E90-F946-8271-B24AE99A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1A9A7-0AC9-F141-972B-A6A399AE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anvas at Wake Forest University">
            <a:extLst>
              <a:ext uri="{FF2B5EF4-FFF2-40B4-BE49-F238E27FC236}">
                <a16:creationId xmlns:a16="http://schemas.microsoft.com/office/drawing/2014/main" id="{CAD223C1-7B09-9F4B-8733-4CE050E8F8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30" y="6052678"/>
            <a:ext cx="671199" cy="668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3280205-1D7B-FD48-A3D7-D2614954E8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775" y="5970914"/>
            <a:ext cx="1284099" cy="8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9A7-C0E9-B140-91EF-A2C0E982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5C75-E9BB-9642-9DDD-E70F532A4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B278D-AC40-A94C-A4A7-8C6E31EC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BE396-A6CA-9844-80F3-FE1DA531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63BBB-9DB0-5F44-8295-7F24703C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EE90F-614F-5541-9B5D-E3C5687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6192-E2EC-614F-88F0-39B5F567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63DA5-B3F9-0148-817F-135CAAE95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84578-0BE5-2A4D-A295-D0E0EC59A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CB499-6EA8-A047-B3A5-B0189B50C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B5A55-F580-C44F-B989-B2373403E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B9E33-F5E0-E241-9EFF-B952038A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EEB7D-459E-5B43-9005-FDA43865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ADB18-737D-BD46-8BBD-93127DF1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27AE-ED50-5E48-AF99-A5943B37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0D51-59F0-B54C-B238-0C2BB8A4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61358-F350-1847-84F7-7118F855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EB7AC-EE02-3146-8062-C8A82E40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anvas at Wake Forest University">
            <a:extLst>
              <a:ext uri="{FF2B5EF4-FFF2-40B4-BE49-F238E27FC236}">
                <a16:creationId xmlns:a16="http://schemas.microsoft.com/office/drawing/2014/main" id="{818EB35D-E78C-584A-89E2-7DDE68043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30" y="6052678"/>
            <a:ext cx="671199" cy="668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65845EF-ACB6-9848-9353-24C4DC57EE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775" y="5970914"/>
            <a:ext cx="1284099" cy="8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4E5F3-867B-EC4F-A608-AF61D91B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D4C4B-26F3-0842-8D09-85791D7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0D6C5-70D5-6745-AB14-DDA7B88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anvas at Wake Forest University">
            <a:extLst>
              <a:ext uri="{FF2B5EF4-FFF2-40B4-BE49-F238E27FC236}">
                <a16:creationId xmlns:a16="http://schemas.microsoft.com/office/drawing/2014/main" id="{CF8E4D90-F0F3-A340-A8F0-8E2D040D54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30" y="6052678"/>
            <a:ext cx="671199" cy="668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75E380F-FE34-DF4B-AD4C-334970F23E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775" y="5970914"/>
            <a:ext cx="1284099" cy="8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3974-E746-564E-9C8D-F3D2B7A1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A9B74-DA11-0E4A-AE98-02D2C5C4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BD9C6-9182-C947-B029-342D6C0FA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2278F-D569-E64C-903C-F5BE781F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6686D-C9EA-1842-9E29-2DD04561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CB3A-7B63-5D47-8C02-6190D58F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7E5A-4550-0648-A746-BCA26508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7AF89-A5FE-1340-8427-C1AEC405F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6D0E8-8CFD-8A4E-BCF1-30C00E7AA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5B9A5-6D39-F34F-BC6C-608FE12D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0151-86DF-A340-9E32-A7816ED0CDD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E05E9-6E91-C648-9649-4ED5AF42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8FD1E-B06D-9C42-9866-1B245B3E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A5B-1684-374B-9876-D745E535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4733"/>
            </a:gs>
            <a:gs pos="100000">
              <a:srgbClr val="99B68A"/>
            </a:gs>
            <a:gs pos="94000">
              <a:srgbClr val="7A9F61"/>
            </a:gs>
            <a:gs pos="82000">
              <a:srgbClr val="5A873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4DFC68-A3C1-4F4B-A174-E3BB4E00EE84}"/>
              </a:ext>
            </a:extLst>
          </p:cNvPr>
          <p:cNvSpPr/>
          <p:nvPr userDrawn="1"/>
        </p:nvSpPr>
        <p:spPr>
          <a:xfrm>
            <a:off x="2" y="365125"/>
            <a:ext cx="12191998" cy="6861365"/>
          </a:xfrm>
          <a:prstGeom prst="rect">
            <a:avLst/>
          </a:prstGeom>
          <a:gradFill flip="none" rotWithShape="1">
            <a:gsLst>
              <a:gs pos="2000">
                <a:srgbClr val="114733"/>
              </a:gs>
              <a:gs pos="40000">
                <a:srgbClr val="6DA538"/>
              </a:gs>
              <a:gs pos="68000">
                <a:srgbClr val="D7E4DC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0353A-888C-9B48-AB04-770AC857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52330-1763-234E-B967-468A3066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07D4-5E67-8940-8C96-E36054783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anose="02000503060000020004" pitchFamily="2" charset="0"/>
              </a:defRPr>
            </a:lvl1pPr>
          </a:lstStyle>
          <a:p>
            <a:fld id="{9D180151-86DF-A340-9E32-A7816ED0CDD3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9BE1-492C-504B-AA93-602AFC740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anose="0200050306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B41F-FCED-A84E-B507-505F723C9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anose="02000503060000020004" pitchFamily="2" charset="0"/>
              </a:defRPr>
            </a:lvl1pPr>
          </a:lstStyle>
          <a:p>
            <a:fld id="{D4E91A5B-1684-374B-9876-D745E535B6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6cv_95IT2MpYn2oy9HhNFnvJdODWsAqv3ovqtfSITc/template/previe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dlguidelines.cast.org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dlguidelines.cas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nvas at Wake Forest University">
            <a:extLst>
              <a:ext uri="{FF2B5EF4-FFF2-40B4-BE49-F238E27FC236}">
                <a16:creationId xmlns:a16="http://schemas.microsoft.com/office/drawing/2014/main" id="{FD1DD440-4EAF-9041-B8F3-E092946D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61" y="2264402"/>
            <a:ext cx="4120402" cy="4105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4AF1568-76D3-6144-9309-9B0CD57B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7" y="2141582"/>
            <a:ext cx="6328967" cy="4105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11E46-14C2-2F41-912F-C9867FDE9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Canvas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15764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6793-B6C3-984E-91C6-B387E173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A17D-DFD6-5546-ADE0-45C37A39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Clearly written, detailed instructions ensure</a:t>
            </a:r>
            <a:br>
              <a:rPr lang="en-US" dirty="0"/>
            </a:br>
            <a:r>
              <a:rPr lang="en-US" dirty="0"/>
              <a:t>understanding to support student actions.</a:t>
            </a:r>
          </a:p>
          <a:p>
            <a:r>
              <a:rPr lang="en-US" dirty="0"/>
              <a:t>Variety of assessments (discussions,</a:t>
            </a:r>
            <a:br>
              <a:rPr lang="en-US" dirty="0"/>
            </a:br>
            <a:r>
              <a:rPr lang="en-US" dirty="0"/>
              <a:t>individual and group assignments, quizzes)</a:t>
            </a:r>
            <a:br>
              <a:rPr lang="en-US" dirty="0"/>
            </a:br>
            <a:r>
              <a:rPr lang="en-US" dirty="0"/>
              <a:t>increase learner engagement and promote active learning.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UDL 4.2 Optimize access to tools and assistive technologies.</a:t>
            </a:r>
          </a:p>
          <a:p>
            <a:pPr marL="0" indent="0">
              <a:buNone/>
            </a:pPr>
            <a:r>
              <a:rPr lang="en-US" i="1" dirty="0"/>
              <a:t>UDL 4.1 Vary the methods for response and navigation.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05DF4-E980-DF43-BA49-E0833768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52" y="147480"/>
            <a:ext cx="3708400" cy="313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5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B2C-FCB1-0143-A039-3FB1A39E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1EEB-3A65-D746-A103-87292D52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845"/>
            <a:ext cx="10515600" cy="2719184"/>
          </a:xfrm>
        </p:spPr>
        <p:txBody>
          <a:bodyPr anchor="ctr"/>
          <a:lstStyle/>
          <a:p>
            <a:r>
              <a:rPr lang="en-US" dirty="0"/>
              <a:t>Use tools such as the Accessibility Checker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UDL 7.3 Minimize threats and distractions.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477BCC-C64E-6045-A6BF-EE616D6B57D8}"/>
              </a:ext>
            </a:extLst>
          </p:cNvPr>
          <p:cNvGrpSpPr/>
          <p:nvPr/>
        </p:nvGrpSpPr>
        <p:grpSpPr>
          <a:xfrm>
            <a:off x="2538568" y="3909363"/>
            <a:ext cx="4931017" cy="2428330"/>
            <a:chOff x="8237114" y="412570"/>
            <a:chExt cx="3594305" cy="1989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9578B6-12AE-8949-8526-31F88F96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449" t="58010"/>
            <a:stretch/>
          </p:blipFill>
          <p:spPr>
            <a:xfrm>
              <a:off x="8237114" y="412570"/>
              <a:ext cx="3594305" cy="19891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B03410-B66B-8144-9FA2-5878ABB324CA}"/>
                    </a:ext>
                  </a:extLst>
                </p14:cNvPr>
                <p14:cNvContentPartPr/>
                <p14:nvPr/>
              </p14:nvContentPartPr>
              <p14:xfrm>
                <a:off x="9330306" y="1939475"/>
                <a:ext cx="406080" cy="40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B03410-B66B-8144-9FA2-5878ABB324C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23744" y="1932101"/>
                  <a:ext cx="418942" cy="420893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9D0742-1E70-454B-9CF9-D647251B1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303" y="267673"/>
            <a:ext cx="2582411" cy="3401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E71F6-19C3-9544-BC7D-F0DBA56FE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303" y="3774117"/>
            <a:ext cx="2582411" cy="39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1393-EC01-FF44-AD45-A9189709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422399"/>
            <a:ext cx="5579411" cy="42409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Check out PSC’s </a:t>
            </a:r>
            <a:br>
              <a:rPr lang="en-US" sz="4400" dirty="0"/>
            </a:br>
            <a:r>
              <a:rPr lang="en-US" sz="4400" dirty="0"/>
              <a:t>Best Practices Guide and Canvas’ Evaluation Checklist for more information.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CAD4DAB-38AA-E945-A06A-4A786E1C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64" y="18288"/>
            <a:ext cx="5156344" cy="4086401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15473F4-2617-F24B-B195-88A801949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180" y="3406398"/>
            <a:ext cx="4699820" cy="50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4556B-EE8B-B14E-B386-0F9318E2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95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/>
              <a:t>What’s UDL?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6D0790-E60B-9940-850B-08A62AB44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25561"/>
            <a:ext cx="4705605" cy="41434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Universal Design for Learning </a:t>
            </a:r>
            <a:br>
              <a:rPr lang="en-US" sz="2800" b="1" dirty="0"/>
            </a:br>
            <a:r>
              <a:rPr lang="en-US" sz="2800" dirty="0"/>
              <a:t>is a framework to </a:t>
            </a:r>
            <a:br>
              <a:rPr lang="en-US" sz="2800" dirty="0"/>
            </a:br>
            <a:r>
              <a:rPr lang="en-US" sz="2800" b="1" dirty="0"/>
              <a:t>improve and optimize teaching and learning for all </a:t>
            </a:r>
            <a:r>
              <a:rPr lang="en-US" sz="2800" dirty="0"/>
              <a:t>people based on scientific insights into how humans learn.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5FF1F7D-5826-6444-9E79-DF7E5DDD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61" y="0"/>
            <a:ext cx="6466475" cy="6858000"/>
          </a:xfrm>
          <a:prstGeom prst="roundRect">
            <a:avLst>
              <a:gd name="adj" fmla="val 1614"/>
            </a:avLst>
          </a:prstGeom>
        </p:spPr>
      </p:pic>
    </p:spTree>
    <p:extLst>
      <p:ext uri="{BB962C8B-B14F-4D97-AF65-F5344CB8AC3E}">
        <p14:creationId xmlns:p14="http://schemas.microsoft.com/office/powerpoint/2010/main" val="22759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D128-040A-B747-9013-71AD9B96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071"/>
            <a:ext cx="10515600" cy="1325563"/>
          </a:xfrm>
        </p:spPr>
        <p:txBody>
          <a:bodyPr/>
          <a:lstStyle/>
          <a:p>
            <a:r>
              <a:rPr lang="en-US" dirty="0"/>
              <a:t>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331E-4548-B04F-B3C2-C7E79429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542" y="1135636"/>
            <a:ext cx="10790902" cy="5304493"/>
          </a:xfrm>
        </p:spPr>
        <p:txBody>
          <a:bodyPr>
            <a:normAutofit/>
          </a:bodyPr>
          <a:lstStyle/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Use Announcements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Use Modules to organize content in a logical, sequential manner.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Include the current term’s Module 0 with PSC policies.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Post a syllabus.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Post all course material, assignments, and resources in modules.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Post all assignments, with instructions and due dates.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Use assignment group weighting.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Include Zoom in the course navigation settings.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dirty="0"/>
              <a:t>Use the standard order for items in the Navigation bar.</a:t>
            </a:r>
          </a:p>
        </p:txBody>
      </p:sp>
    </p:spTree>
    <p:extLst>
      <p:ext uri="{BB962C8B-B14F-4D97-AF65-F5344CB8AC3E}">
        <p14:creationId xmlns:p14="http://schemas.microsoft.com/office/powerpoint/2010/main" val="16942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B86E-206A-844B-9B99-55EB0995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</p:spPr>
        <p:txBody>
          <a:bodyPr/>
          <a:lstStyle/>
          <a:p>
            <a:r>
              <a:rPr lang="en-US" dirty="0"/>
              <a:t>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1E49-E451-1746-8776-2445982D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10" y="1690696"/>
            <a:ext cx="10223090" cy="4802169"/>
          </a:xfrm>
        </p:spPr>
        <p:txBody>
          <a:bodyPr>
            <a:normAutofit lnSpcReduction="10000"/>
          </a:bodyPr>
          <a:lstStyle/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Weekly “to do” lists for students using announcements.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Use the discussion board for general questions.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Use an image on your course’s “card”.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Create overview and wrap-up pages for each module.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Use rubrics.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Use modules for the home page.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Set your information in your Canvas Account Profile.</a:t>
            </a:r>
          </a:p>
          <a:p>
            <a:pPr marL="466725" indent="-466725">
              <a:buFont typeface="Wingdings" pitchFamily="2" charset="2"/>
              <a:buChar char="q"/>
            </a:pPr>
            <a:r>
              <a:rPr lang="en-US" sz="3200" dirty="0"/>
              <a:t>Validate links.</a:t>
            </a:r>
          </a:p>
        </p:txBody>
      </p:sp>
    </p:spTree>
    <p:extLst>
      <p:ext uri="{BB962C8B-B14F-4D97-AF65-F5344CB8AC3E}">
        <p14:creationId xmlns:p14="http://schemas.microsoft.com/office/powerpoint/2010/main" val="127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6739A-90B0-F641-A7DC-66C2FB1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00"/>
            <a:ext cx="10515600" cy="1325563"/>
          </a:xfrm>
        </p:spPr>
        <p:txBody>
          <a:bodyPr/>
          <a:lstStyle/>
          <a:p>
            <a:r>
              <a:rPr lang="en-US" dirty="0"/>
              <a:t>Students start with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0725F-4EE5-1E4D-81FF-1C15B0F7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702414" cy="49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visual representation of course</a:t>
            </a:r>
          </a:p>
          <a:p>
            <a:pPr>
              <a:lnSpc>
                <a:spcPct val="120000"/>
              </a:lnSpc>
            </a:pPr>
            <a:r>
              <a:rPr lang="en-US" dirty="0"/>
              <a:t>a brief description or introduction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clear instructions</a:t>
            </a:r>
          </a:p>
          <a:p>
            <a:pPr>
              <a:lnSpc>
                <a:spcPct val="120000"/>
              </a:lnSpc>
            </a:pPr>
            <a:r>
              <a:rPr lang="en-US" dirty="0"/>
              <a:t>quick and easy navigation to </a:t>
            </a:r>
            <a:br>
              <a:rPr lang="en-US" dirty="0"/>
            </a:br>
            <a:r>
              <a:rPr lang="en-US" dirty="0"/>
              <a:t>current content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UDL</a:t>
            </a:r>
            <a:r>
              <a:rPr lang="en-US" i="1" dirty="0"/>
              <a:t> 2.5 Illustrate through multiple media.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PSC recommends a welcome announcement with this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A693D-B609-9946-889A-57FFB17F6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407" y="899651"/>
            <a:ext cx="5925108" cy="3009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8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0725F-4EE5-1E4D-81FF-1C15B0F7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303" y="1548600"/>
            <a:ext cx="7064477" cy="37345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Clear and consistent navigation without unused items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UDL 7.3 Minimize threats and distractions.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03A38-875E-3F47-BEDF-1F616ABDC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0974"/>
            <a:ext cx="2380431" cy="4069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54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6739A-90B0-F641-A7DC-66C2FB16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0725F-4EE5-1E4D-81FF-1C15B0F7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893" y="1690688"/>
            <a:ext cx="9864213" cy="423596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goals</a:t>
            </a:r>
          </a:p>
          <a:p>
            <a:r>
              <a:rPr lang="en-US" sz="3200" dirty="0"/>
              <a:t>learning objectives </a:t>
            </a:r>
          </a:p>
          <a:p>
            <a:r>
              <a:rPr lang="en-US" sz="3200" dirty="0"/>
              <a:t>course materials</a:t>
            </a:r>
          </a:p>
          <a:p>
            <a:r>
              <a:rPr lang="en-US" sz="3200" dirty="0"/>
              <a:t>readings and resources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UDL 8.1 Heighten salience of goals </a:t>
            </a:r>
            <a:br>
              <a:rPr lang="en-US" sz="3200" i="1" dirty="0"/>
            </a:br>
            <a:r>
              <a:rPr lang="en-US" sz="3200" i="1" dirty="0"/>
              <a:t>and objectives.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F0548-B6E9-EF4E-9FF9-FE07057D8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5"/>
          <a:stretch/>
        </p:blipFill>
        <p:spPr>
          <a:xfrm>
            <a:off x="7950199" y="1022350"/>
            <a:ext cx="3403600" cy="4788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2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A85D-0588-D043-8545-053CC89D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such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E881-1AA4-2D42-BFDE-8214A9BB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401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participation and attendance</a:t>
            </a:r>
          </a:p>
          <a:p>
            <a:r>
              <a:rPr lang="en-US" sz="3600" dirty="0"/>
              <a:t>etiquette</a:t>
            </a:r>
          </a:p>
          <a:p>
            <a:r>
              <a:rPr lang="en-US" sz="3600" dirty="0"/>
              <a:t>policies for grading and </a:t>
            </a:r>
            <a:br>
              <a:rPr lang="en-US" sz="3600" dirty="0"/>
            </a:br>
            <a:r>
              <a:rPr lang="en-US" sz="3600" dirty="0"/>
              <a:t>late work </a:t>
            </a:r>
          </a:p>
          <a:p>
            <a:r>
              <a:rPr lang="en-US" sz="3600" dirty="0"/>
              <a:t>technology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D429C-2585-8B4E-BF3D-56E219E3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930" y="1268361"/>
            <a:ext cx="4152900" cy="433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9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74AD-CDA1-F14B-9708-5891DBB8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FF0F-3F58-E94D-B7C2-A1F1B132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2161" cy="312983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600" dirty="0"/>
              <a:t>contact preference</a:t>
            </a:r>
          </a:p>
          <a:p>
            <a:r>
              <a:rPr lang="en-US" sz="3600" dirty="0"/>
              <a:t>availability</a:t>
            </a:r>
          </a:p>
          <a:p>
            <a:r>
              <a:rPr lang="en-US" sz="3600" dirty="0"/>
              <a:t>picture</a:t>
            </a:r>
          </a:p>
          <a:p>
            <a:r>
              <a:rPr lang="en-US" sz="3600" dirty="0"/>
              <a:t>may include biography</a:t>
            </a:r>
          </a:p>
          <a:p>
            <a:r>
              <a:rPr lang="en-US" sz="3600" dirty="0"/>
              <a:t>put pronouns in account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D72A8-69DA-7A41-93C8-13ECDB5D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53" y="1187245"/>
            <a:ext cx="6225647" cy="4689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2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E736-86AA-C349-9316-8F04745E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6515-0022-FE4C-8DA8-1198212B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Dashboard view</a:t>
            </a:r>
          </a:p>
          <a:p>
            <a:r>
              <a:rPr lang="en-US" dirty="0"/>
              <a:t>visual representation of the subject </a:t>
            </a:r>
          </a:p>
          <a:p>
            <a:r>
              <a:rPr lang="en-US" dirty="0"/>
              <a:t>add in Course Settings.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UDL 2.5 Illustrate through multiple media.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C012B-E577-7F49-99D7-ACEC72444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81" y="1690688"/>
            <a:ext cx="2908300" cy="2933700"/>
          </a:xfrm>
          <a:prstGeom prst="roundRect">
            <a:avLst>
              <a:gd name="adj" fmla="val 3482"/>
            </a:avLst>
          </a:prstGeom>
        </p:spPr>
      </p:pic>
    </p:spTree>
    <p:extLst>
      <p:ext uri="{BB962C8B-B14F-4D97-AF65-F5344CB8AC3E}">
        <p14:creationId xmlns:p14="http://schemas.microsoft.com/office/powerpoint/2010/main" val="19575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A2B3-882A-564C-A7A3-FB6DFE2C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965"/>
          </a:xfrm>
        </p:spPr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C995-CDDA-0B46-A8BA-602DFD51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059"/>
            <a:ext cx="10515600" cy="373134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Follow copyright law.</a:t>
            </a:r>
          </a:p>
          <a:p>
            <a:r>
              <a:rPr lang="en-US" sz="3200" dirty="0"/>
              <a:t>Check that links, files, videos and external URLs work.</a:t>
            </a:r>
          </a:p>
          <a:p>
            <a:r>
              <a:rPr lang="en-US" sz="3200" dirty="0"/>
              <a:t>“Chunk” content into manageable pieces in modules.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UDL 3.3 Guide information processing, visualization, and manipulation.</a:t>
            </a:r>
          </a:p>
        </p:txBody>
      </p:sp>
    </p:spTree>
    <p:extLst>
      <p:ext uri="{BB962C8B-B14F-4D97-AF65-F5344CB8AC3E}">
        <p14:creationId xmlns:p14="http://schemas.microsoft.com/office/powerpoint/2010/main" val="15261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A2B3-882A-564C-A7A3-FB6DFE2C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965"/>
          </a:xfrm>
        </p:spPr>
        <p:txBody>
          <a:bodyPr/>
          <a:lstStyle/>
          <a:p>
            <a:r>
              <a:rPr lang="en-US" dirty="0"/>
              <a:t>Design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C995-CDDA-0B46-A8BA-602DFD51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090"/>
            <a:ext cx="10515600" cy="4513007"/>
          </a:xfrm>
        </p:spPr>
        <p:txBody>
          <a:bodyPr anchor="ctr">
            <a:normAutofit/>
          </a:bodyPr>
          <a:lstStyle/>
          <a:p>
            <a:r>
              <a:rPr lang="en-US" dirty="0"/>
              <a:t>Student-teacher interaction</a:t>
            </a:r>
          </a:p>
          <a:p>
            <a:r>
              <a:rPr lang="en-US" dirty="0"/>
              <a:t>Student-student interaction (discussions, collaboration, peer reviews)</a:t>
            </a:r>
          </a:p>
          <a:p>
            <a:r>
              <a:rPr lang="en-US" dirty="0"/>
              <a:t>Student-content interaction and self-assessment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UDL 8.3 Foster collaboration and community.</a:t>
            </a:r>
          </a:p>
          <a:p>
            <a:pPr marL="0" indent="0">
              <a:buNone/>
            </a:pPr>
            <a:r>
              <a:rPr lang="en-US" i="1" dirty="0"/>
              <a:t>UDL 9.3 Develop self-assessment and reflection.</a:t>
            </a:r>
          </a:p>
        </p:txBody>
      </p:sp>
    </p:spTree>
    <p:extLst>
      <p:ext uri="{BB962C8B-B14F-4D97-AF65-F5344CB8AC3E}">
        <p14:creationId xmlns:p14="http://schemas.microsoft.com/office/powerpoint/2010/main" val="31294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PSC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6CA442"/>
      </a:accent1>
      <a:accent2>
        <a:srgbClr val="9BBDA8"/>
      </a:accent2>
      <a:accent3>
        <a:srgbClr val="D7E3DB"/>
      </a:accent3>
      <a:accent4>
        <a:srgbClr val="658D3D"/>
      </a:accent4>
      <a:accent5>
        <a:srgbClr val="134733"/>
      </a:accent5>
      <a:accent6>
        <a:srgbClr val="905A26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535</Words>
  <Application>Microsoft Office PowerPoint</Application>
  <PresentationFormat>Widescreen</PresentationFormat>
  <Paragraphs>89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Optima</vt:lpstr>
      <vt:lpstr>Wingdings</vt:lpstr>
      <vt:lpstr>Office Theme</vt:lpstr>
      <vt:lpstr>Canvas Best Practices</vt:lpstr>
      <vt:lpstr>Students start with</vt:lpstr>
      <vt:lpstr>PowerPoint Presentation</vt:lpstr>
      <vt:lpstr>Key learning information</vt:lpstr>
      <vt:lpstr>Expectations such as</vt:lpstr>
      <vt:lpstr>Contact info</vt:lpstr>
      <vt:lpstr>Course card</vt:lpstr>
      <vt:lpstr>Course Content</vt:lpstr>
      <vt:lpstr>Design for</vt:lpstr>
      <vt:lpstr>Assessment</vt:lpstr>
      <vt:lpstr>Accessibility</vt:lpstr>
      <vt:lpstr>Check out PSC’s  Best Practices Guide and Canvas’ Evaluation Checklist for more information.</vt:lpstr>
      <vt:lpstr>What’s UDL?</vt:lpstr>
      <vt:lpstr>Required</vt:lpstr>
      <vt:lpstr>Recommended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Learning Center on Canvas</dc:title>
  <dc:creator>Freb Hunt-Bull</dc:creator>
  <cp:lastModifiedBy>Freb Hunt-Bull</cp:lastModifiedBy>
  <cp:revision>73</cp:revision>
  <dcterms:created xsi:type="dcterms:W3CDTF">2021-04-06T14:41:59Z</dcterms:created>
  <dcterms:modified xsi:type="dcterms:W3CDTF">2021-08-20T20:13:50Z</dcterms:modified>
</cp:coreProperties>
</file>