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sldIdLst>
    <p:sldId id="264" r:id="rId5"/>
    <p:sldId id="332" r:id="rId6"/>
    <p:sldId id="320" r:id="rId7"/>
    <p:sldId id="321" r:id="rId8"/>
    <p:sldId id="322" r:id="rId9"/>
    <p:sldId id="328" r:id="rId10"/>
    <p:sldId id="313" r:id="rId11"/>
    <p:sldId id="314" r:id="rId12"/>
    <p:sldId id="325" r:id="rId13"/>
    <p:sldId id="327" r:id="rId14"/>
    <p:sldId id="326" r:id="rId15"/>
    <p:sldId id="333" r:id="rId16"/>
    <p:sldId id="324" r:id="rId17"/>
    <p:sldId id="315" r:id="rId18"/>
    <p:sldId id="316" r:id="rId19"/>
    <p:sldId id="318" r:id="rId20"/>
    <p:sldId id="319" r:id="rId21"/>
    <p:sldId id="329" r:id="rId22"/>
    <p:sldId id="330" r:id="rId23"/>
    <p:sldId id="334" r:id="rId24"/>
    <p:sldId id="323" r:id="rId25"/>
    <p:sldId id="331" r:id="rId26"/>
    <p:sldId id="3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72FD7-7230-4DDC-8744-628AB4E81394}" v="231" dt="2022-01-12T21:35:00.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19" autoAdjust="0"/>
  </p:normalViewPr>
  <p:slideViewPr>
    <p:cSldViewPr snapToGrid="0">
      <p:cViewPr varScale="1">
        <p:scale>
          <a:sx n="92" d="100"/>
          <a:sy n="92" d="100"/>
        </p:scale>
        <p:origin x="7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274158911954187E-2"/>
          <c:y val="0.11835092047743104"/>
          <c:w val="0.85175614411834866"/>
          <c:h val="0.75628823849835081"/>
        </c:manualLayout>
      </c:layout>
      <c:barChart>
        <c:barDir val="col"/>
        <c:grouping val="stacked"/>
        <c:varyColors val="0"/>
        <c:ser>
          <c:idx val="0"/>
          <c:order val="0"/>
          <c:tx>
            <c:strRef>
              <c:f>Sheet1!$A$1</c:f>
              <c:strCache>
                <c:ptCount val="1"/>
                <c:pt idx="0">
                  <c:v># colleges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Sheet1!$A$2:$A$6</c:f>
              <c:numCache>
                <c:formatCode>General</c:formatCode>
                <c:ptCount val="5"/>
                <c:pt idx="0">
                  <c:v>5</c:v>
                </c:pt>
                <c:pt idx="1">
                  <c:v>0</c:v>
                </c:pt>
                <c:pt idx="2">
                  <c:v>4</c:v>
                </c:pt>
                <c:pt idx="3">
                  <c:v>5</c:v>
                </c:pt>
                <c:pt idx="4">
                  <c:v>1</c:v>
                </c:pt>
              </c:numCache>
            </c:numRef>
          </c:val>
          <c:extLst>
            <c:ext xmlns:c16="http://schemas.microsoft.com/office/drawing/2014/chart" uri="{C3380CC4-5D6E-409C-BE32-E72D297353CC}">
              <c16:uniqueId val="{00000000-2C6C-4EF8-B6E7-1A3A52B25F62}"/>
            </c:ext>
          </c:extLst>
        </c:ser>
        <c:ser>
          <c:idx val="1"/>
          <c:order val="1"/>
          <c:tx>
            <c:strRef>
              <c:f>Sheet1!$B$1</c:f>
              <c:strCache>
                <c:ptCount val="1"/>
                <c:pt idx="0">
                  <c:v>range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Sheet1!$B$2:$B$6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1-2C6C-4EF8-B6E7-1A3A52B25F62}"/>
            </c:ext>
          </c:extLst>
        </c:ser>
        <c:dLbls>
          <c:dLblPos val="ctr"/>
          <c:showLegendKey val="0"/>
          <c:showVal val="1"/>
          <c:showCatName val="0"/>
          <c:showSerName val="0"/>
          <c:showPercent val="0"/>
          <c:showBubbleSize val="0"/>
        </c:dLbls>
        <c:gapWidth val="150"/>
        <c:overlap val="100"/>
        <c:axId val="253786175"/>
        <c:axId val="253788671"/>
      </c:barChart>
      <c:catAx>
        <c:axId val="253786175"/>
        <c:scaling>
          <c:orientation val="minMax"/>
        </c:scaling>
        <c:delete val="1"/>
        <c:axPos val="b"/>
        <c:numFmt formatCode="General" sourceLinked="1"/>
        <c:majorTickMark val="none"/>
        <c:minorTickMark val="none"/>
        <c:tickLblPos val="nextTo"/>
        <c:crossAx val="253788671"/>
        <c:crosses val="autoZero"/>
        <c:auto val="1"/>
        <c:lblAlgn val="ctr"/>
        <c:lblOffset val="100"/>
        <c:noMultiLvlLbl val="0"/>
      </c:catAx>
      <c:valAx>
        <c:axId val="253788671"/>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7861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126A1-8742-4591-8569-B832DA6EDDE1}" type="doc">
      <dgm:prSet loTypeId="urn:microsoft.com/office/officeart/2016/7/layout/BasicLinearProcessNumbered" loCatId="process" qsTypeId="urn:microsoft.com/office/officeart/2005/8/quickstyle/simple2" qsCatId="simple" csTypeId="urn:microsoft.com/office/officeart/2005/8/colors/colorful2" csCatId="colorful" phldr="1"/>
      <dgm:spPr/>
      <dgm:t>
        <a:bodyPr/>
        <a:lstStyle/>
        <a:p>
          <a:endParaRPr lang="en-US"/>
        </a:p>
      </dgm:t>
    </dgm:pt>
    <dgm:pt modelId="{5A0D6E26-478E-49FF-B04C-5C32D250ACA4}">
      <dgm:prSet/>
      <dgm:spPr/>
      <dgm:t>
        <a:bodyPr/>
        <a:lstStyle/>
        <a:p>
          <a:r>
            <a:rPr lang="en-US" dirty="0"/>
            <a:t>Establish process for faculty decision making, reporting to CSC and Senate/ Congress. </a:t>
          </a:r>
          <a:r>
            <a:rPr lang="en-US" b="1" dirty="0"/>
            <a:t>CSC should work this out</a:t>
          </a:r>
        </a:p>
      </dgm:t>
    </dgm:pt>
    <dgm:pt modelId="{DD7CF083-C60E-4263-A919-A48CF40A79D0}" type="parTrans" cxnId="{DCE17B1E-3841-4B37-910E-E274E09530CA}">
      <dgm:prSet/>
      <dgm:spPr/>
      <dgm:t>
        <a:bodyPr/>
        <a:lstStyle/>
        <a:p>
          <a:endParaRPr lang="en-US"/>
        </a:p>
      </dgm:t>
    </dgm:pt>
    <dgm:pt modelId="{A5D6F137-1718-4410-AB77-31C1893FE8DD}" type="sibTrans" cxnId="{DCE17B1E-3841-4B37-910E-E274E09530CA}">
      <dgm:prSet phldrT="1" phldr="0"/>
      <dgm:spPr/>
      <dgm:t>
        <a:bodyPr/>
        <a:lstStyle/>
        <a:p>
          <a:r>
            <a:rPr lang="en-US"/>
            <a:t>1</a:t>
          </a:r>
        </a:p>
      </dgm:t>
    </dgm:pt>
    <dgm:pt modelId="{05C39411-E014-4912-9959-3A561B08B18B}">
      <dgm:prSet/>
      <dgm:spPr/>
      <dgm:t>
        <a:bodyPr/>
        <a:lstStyle/>
        <a:p>
          <a:r>
            <a:rPr lang="en-US" b="1" dirty="0"/>
            <a:t>Decide which skills are so central that they should be in the “skills” area</a:t>
          </a:r>
          <a:r>
            <a:rPr lang="en-US" dirty="0"/>
            <a:t>. Composition, Math (quantitative reasoning), etc.</a:t>
          </a:r>
        </a:p>
      </dgm:t>
    </dgm:pt>
    <dgm:pt modelId="{4ABB32EE-B4A5-4FF3-8C62-4BA4CCBF93FB}" type="parTrans" cxnId="{EBCC6292-F49B-4D9A-9CB1-03C0C87A1252}">
      <dgm:prSet/>
      <dgm:spPr/>
      <dgm:t>
        <a:bodyPr/>
        <a:lstStyle/>
        <a:p>
          <a:endParaRPr lang="en-US"/>
        </a:p>
      </dgm:t>
    </dgm:pt>
    <dgm:pt modelId="{B73F772B-8950-4DA0-9363-2622A939A2F8}" type="sibTrans" cxnId="{EBCC6292-F49B-4D9A-9CB1-03C0C87A1252}">
      <dgm:prSet phldrT="2" phldr="0"/>
      <dgm:spPr/>
      <dgm:t>
        <a:bodyPr/>
        <a:lstStyle/>
        <a:p>
          <a:r>
            <a:rPr lang="en-US"/>
            <a:t>2</a:t>
          </a:r>
        </a:p>
      </dgm:t>
    </dgm:pt>
    <dgm:pt modelId="{D654D64A-FE61-44B6-84E6-1CDB5AEA96D6}">
      <dgm:prSet/>
      <dgm:spPr/>
      <dgm:t>
        <a:bodyPr/>
        <a:lstStyle/>
        <a:p>
          <a:r>
            <a:rPr lang="en-US" b="1" dirty="0"/>
            <a:t>Debate/decide what areas of knowledge (maximum of five) should be included</a:t>
          </a:r>
          <a:r>
            <a:rPr lang="en-US" dirty="0"/>
            <a:t>. For example, we might have Nat Sci or “Environmental literacy” with BIO required</a:t>
          </a:r>
        </a:p>
      </dgm:t>
    </dgm:pt>
    <dgm:pt modelId="{C17B9D5D-9F8D-42C8-BBB9-F9331C52EAA2}" type="parTrans" cxnId="{CEDA5B82-6802-45C9-8CE4-4C4A6D970071}">
      <dgm:prSet/>
      <dgm:spPr/>
      <dgm:t>
        <a:bodyPr/>
        <a:lstStyle/>
        <a:p>
          <a:endParaRPr lang="en-US"/>
        </a:p>
      </dgm:t>
    </dgm:pt>
    <dgm:pt modelId="{D55C6183-8C3D-47D4-BD64-F2B56212F209}" type="sibTrans" cxnId="{CEDA5B82-6802-45C9-8CE4-4C4A6D970071}">
      <dgm:prSet phldrT="3" phldr="0"/>
      <dgm:spPr/>
      <dgm:t>
        <a:bodyPr/>
        <a:lstStyle/>
        <a:p>
          <a:r>
            <a:rPr lang="en-US"/>
            <a:t>3</a:t>
          </a:r>
        </a:p>
      </dgm:t>
    </dgm:pt>
    <dgm:pt modelId="{5E674EEF-6776-4C24-94C1-461011E292AD}" type="pres">
      <dgm:prSet presAssocID="{815126A1-8742-4591-8569-B832DA6EDDE1}" presName="Name0" presStyleCnt="0">
        <dgm:presLayoutVars>
          <dgm:animLvl val="lvl"/>
          <dgm:resizeHandles val="exact"/>
        </dgm:presLayoutVars>
      </dgm:prSet>
      <dgm:spPr/>
    </dgm:pt>
    <dgm:pt modelId="{7B1EEEF4-AE0A-4650-BD13-9919A52A7224}" type="pres">
      <dgm:prSet presAssocID="{5A0D6E26-478E-49FF-B04C-5C32D250ACA4}" presName="compositeNode" presStyleCnt="0">
        <dgm:presLayoutVars>
          <dgm:bulletEnabled val="1"/>
        </dgm:presLayoutVars>
      </dgm:prSet>
      <dgm:spPr/>
    </dgm:pt>
    <dgm:pt modelId="{06373F73-32E1-47CB-B63C-B5C7C9240C2D}" type="pres">
      <dgm:prSet presAssocID="{5A0D6E26-478E-49FF-B04C-5C32D250ACA4}" presName="bgRect" presStyleLbl="bgAccFollowNode1" presStyleIdx="0" presStyleCnt="3"/>
      <dgm:spPr/>
    </dgm:pt>
    <dgm:pt modelId="{48AF9A1C-DFCD-4AE4-BE93-E76FB3A9000A}" type="pres">
      <dgm:prSet presAssocID="{A5D6F137-1718-4410-AB77-31C1893FE8DD}" presName="sibTransNodeCircle" presStyleLbl="alignNode1" presStyleIdx="0" presStyleCnt="6">
        <dgm:presLayoutVars>
          <dgm:chMax val="0"/>
          <dgm:bulletEnabled/>
        </dgm:presLayoutVars>
      </dgm:prSet>
      <dgm:spPr/>
    </dgm:pt>
    <dgm:pt modelId="{6C5C71A7-94E9-457A-A141-9B20F6D3DECE}" type="pres">
      <dgm:prSet presAssocID="{5A0D6E26-478E-49FF-B04C-5C32D250ACA4}" presName="bottomLine" presStyleLbl="alignNode1" presStyleIdx="1" presStyleCnt="6">
        <dgm:presLayoutVars/>
      </dgm:prSet>
      <dgm:spPr/>
    </dgm:pt>
    <dgm:pt modelId="{594E6B31-F47E-4C0F-A933-F0DB794CC87C}" type="pres">
      <dgm:prSet presAssocID="{5A0D6E26-478E-49FF-B04C-5C32D250ACA4}" presName="nodeText" presStyleLbl="bgAccFollowNode1" presStyleIdx="0" presStyleCnt="3">
        <dgm:presLayoutVars>
          <dgm:bulletEnabled val="1"/>
        </dgm:presLayoutVars>
      </dgm:prSet>
      <dgm:spPr/>
    </dgm:pt>
    <dgm:pt modelId="{151CB5E8-23AF-4651-8E14-93F718E3C6E7}" type="pres">
      <dgm:prSet presAssocID="{A5D6F137-1718-4410-AB77-31C1893FE8DD}" presName="sibTrans" presStyleCnt="0"/>
      <dgm:spPr/>
    </dgm:pt>
    <dgm:pt modelId="{FDB29923-63FF-4A23-9427-E408B5E7133F}" type="pres">
      <dgm:prSet presAssocID="{05C39411-E014-4912-9959-3A561B08B18B}" presName="compositeNode" presStyleCnt="0">
        <dgm:presLayoutVars>
          <dgm:bulletEnabled val="1"/>
        </dgm:presLayoutVars>
      </dgm:prSet>
      <dgm:spPr/>
    </dgm:pt>
    <dgm:pt modelId="{D94FBA43-80B6-438F-9FB4-A6528E988CD3}" type="pres">
      <dgm:prSet presAssocID="{05C39411-E014-4912-9959-3A561B08B18B}" presName="bgRect" presStyleLbl="bgAccFollowNode1" presStyleIdx="1" presStyleCnt="3"/>
      <dgm:spPr/>
    </dgm:pt>
    <dgm:pt modelId="{E91EC91F-53F8-4ECA-B30B-C1D7EF38EE4C}" type="pres">
      <dgm:prSet presAssocID="{B73F772B-8950-4DA0-9363-2622A939A2F8}" presName="sibTransNodeCircle" presStyleLbl="alignNode1" presStyleIdx="2" presStyleCnt="6">
        <dgm:presLayoutVars>
          <dgm:chMax val="0"/>
          <dgm:bulletEnabled/>
        </dgm:presLayoutVars>
      </dgm:prSet>
      <dgm:spPr/>
    </dgm:pt>
    <dgm:pt modelId="{EF434E4F-CA84-4161-9DE5-8533AB5C0AB4}" type="pres">
      <dgm:prSet presAssocID="{05C39411-E014-4912-9959-3A561B08B18B}" presName="bottomLine" presStyleLbl="alignNode1" presStyleIdx="3" presStyleCnt="6">
        <dgm:presLayoutVars/>
      </dgm:prSet>
      <dgm:spPr/>
    </dgm:pt>
    <dgm:pt modelId="{DA52E181-D476-4FC6-A318-34272C400932}" type="pres">
      <dgm:prSet presAssocID="{05C39411-E014-4912-9959-3A561B08B18B}" presName="nodeText" presStyleLbl="bgAccFollowNode1" presStyleIdx="1" presStyleCnt="3">
        <dgm:presLayoutVars>
          <dgm:bulletEnabled val="1"/>
        </dgm:presLayoutVars>
      </dgm:prSet>
      <dgm:spPr/>
    </dgm:pt>
    <dgm:pt modelId="{56E6711D-3959-4080-913C-85A219DB452E}" type="pres">
      <dgm:prSet presAssocID="{B73F772B-8950-4DA0-9363-2622A939A2F8}" presName="sibTrans" presStyleCnt="0"/>
      <dgm:spPr/>
    </dgm:pt>
    <dgm:pt modelId="{93030969-32EB-466B-824A-DADC2FEC8BE5}" type="pres">
      <dgm:prSet presAssocID="{D654D64A-FE61-44B6-84E6-1CDB5AEA96D6}" presName="compositeNode" presStyleCnt="0">
        <dgm:presLayoutVars>
          <dgm:bulletEnabled val="1"/>
        </dgm:presLayoutVars>
      </dgm:prSet>
      <dgm:spPr/>
    </dgm:pt>
    <dgm:pt modelId="{E5BCCF4A-A87E-4063-BF45-69F962936FA6}" type="pres">
      <dgm:prSet presAssocID="{D654D64A-FE61-44B6-84E6-1CDB5AEA96D6}" presName="bgRect" presStyleLbl="bgAccFollowNode1" presStyleIdx="2" presStyleCnt="3"/>
      <dgm:spPr/>
    </dgm:pt>
    <dgm:pt modelId="{4149776C-B1A1-41DB-9467-94C9A1BD612E}" type="pres">
      <dgm:prSet presAssocID="{D55C6183-8C3D-47D4-BD64-F2B56212F209}" presName="sibTransNodeCircle" presStyleLbl="alignNode1" presStyleIdx="4" presStyleCnt="6">
        <dgm:presLayoutVars>
          <dgm:chMax val="0"/>
          <dgm:bulletEnabled/>
        </dgm:presLayoutVars>
      </dgm:prSet>
      <dgm:spPr/>
    </dgm:pt>
    <dgm:pt modelId="{D531F16B-62A2-4464-92F2-9D81471E4556}" type="pres">
      <dgm:prSet presAssocID="{D654D64A-FE61-44B6-84E6-1CDB5AEA96D6}" presName="bottomLine" presStyleLbl="alignNode1" presStyleIdx="5" presStyleCnt="6">
        <dgm:presLayoutVars/>
      </dgm:prSet>
      <dgm:spPr/>
    </dgm:pt>
    <dgm:pt modelId="{9665487E-7EA2-49BF-9D22-7E9E3070F601}" type="pres">
      <dgm:prSet presAssocID="{D654D64A-FE61-44B6-84E6-1CDB5AEA96D6}" presName="nodeText" presStyleLbl="bgAccFollowNode1" presStyleIdx="2" presStyleCnt="3">
        <dgm:presLayoutVars>
          <dgm:bulletEnabled val="1"/>
        </dgm:presLayoutVars>
      </dgm:prSet>
      <dgm:spPr/>
    </dgm:pt>
  </dgm:ptLst>
  <dgm:cxnLst>
    <dgm:cxn modelId="{D87DDF07-22FF-4039-A931-F632F35B6EA3}" type="presOf" srcId="{5A0D6E26-478E-49FF-B04C-5C32D250ACA4}" destId="{06373F73-32E1-47CB-B63C-B5C7C9240C2D}" srcOrd="0" destOrd="0" presId="urn:microsoft.com/office/officeart/2016/7/layout/BasicLinearProcessNumbered"/>
    <dgm:cxn modelId="{DCE17B1E-3841-4B37-910E-E274E09530CA}" srcId="{815126A1-8742-4591-8569-B832DA6EDDE1}" destId="{5A0D6E26-478E-49FF-B04C-5C32D250ACA4}" srcOrd="0" destOrd="0" parTransId="{DD7CF083-C60E-4263-A919-A48CF40A79D0}" sibTransId="{A5D6F137-1718-4410-AB77-31C1893FE8DD}"/>
    <dgm:cxn modelId="{6CC0403A-9100-4E55-940C-E6F55B33A2DF}" type="presOf" srcId="{B73F772B-8950-4DA0-9363-2622A939A2F8}" destId="{E91EC91F-53F8-4ECA-B30B-C1D7EF38EE4C}" srcOrd="0" destOrd="0" presId="urn:microsoft.com/office/officeart/2016/7/layout/BasicLinearProcessNumbered"/>
    <dgm:cxn modelId="{E144665E-35AF-4550-94ED-886539182897}" type="presOf" srcId="{05C39411-E014-4912-9959-3A561B08B18B}" destId="{DA52E181-D476-4FC6-A318-34272C400932}" srcOrd="1" destOrd="0" presId="urn:microsoft.com/office/officeart/2016/7/layout/BasicLinearProcessNumbered"/>
    <dgm:cxn modelId="{AFD71C75-0EEA-4341-A5CA-95BC22224747}" type="presOf" srcId="{815126A1-8742-4591-8569-B832DA6EDDE1}" destId="{5E674EEF-6776-4C24-94C1-461011E292AD}" srcOrd="0" destOrd="0" presId="urn:microsoft.com/office/officeart/2016/7/layout/BasicLinearProcessNumbered"/>
    <dgm:cxn modelId="{CEDA5B82-6802-45C9-8CE4-4C4A6D970071}" srcId="{815126A1-8742-4591-8569-B832DA6EDDE1}" destId="{D654D64A-FE61-44B6-84E6-1CDB5AEA96D6}" srcOrd="2" destOrd="0" parTransId="{C17B9D5D-9F8D-42C8-BBB9-F9331C52EAA2}" sibTransId="{D55C6183-8C3D-47D4-BD64-F2B56212F209}"/>
    <dgm:cxn modelId="{EBCC6292-F49B-4D9A-9CB1-03C0C87A1252}" srcId="{815126A1-8742-4591-8569-B832DA6EDDE1}" destId="{05C39411-E014-4912-9959-3A561B08B18B}" srcOrd="1" destOrd="0" parTransId="{4ABB32EE-B4A5-4FF3-8C62-4BA4CCBF93FB}" sibTransId="{B73F772B-8950-4DA0-9363-2622A939A2F8}"/>
    <dgm:cxn modelId="{8B9B2C95-230C-4023-B15C-D7C9542672CD}" type="presOf" srcId="{D55C6183-8C3D-47D4-BD64-F2B56212F209}" destId="{4149776C-B1A1-41DB-9467-94C9A1BD612E}" srcOrd="0" destOrd="0" presId="urn:microsoft.com/office/officeart/2016/7/layout/BasicLinearProcessNumbered"/>
    <dgm:cxn modelId="{11D7EFAD-C931-4673-9FD9-5FCBB09FD085}" type="presOf" srcId="{5A0D6E26-478E-49FF-B04C-5C32D250ACA4}" destId="{594E6B31-F47E-4C0F-A933-F0DB794CC87C}" srcOrd="1" destOrd="0" presId="urn:microsoft.com/office/officeart/2016/7/layout/BasicLinearProcessNumbered"/>
    <dgm:cxn modelId="{693CA5B2-475A-474A-8616-B8BEB6E11752}" type="presOf" srcId="{D654D64A-FE61-44B6-84E6-1CDB5AEA96D6}" destId="{E5BCCF4A-A87E-4063-BF45-69F962936FA6}" srcOrd="0" destOrd="0" presId="urn:microsoft.com/office/officeart/2016/7/layout/BasicLinearProcessNumbered"/>
    <dgm:cxn modelId="{E8F5A8B3-44B0-465C-804E-75F32C044812}" type="presOf" srcId="{D654D64A-FE61-44B6-84E6-1CDB5AEA96D6}" destId="{9665487E-7EA2-49BF-9D22-7E9E3070F601}" srcOrd="1" destOrd="0" presId="urn:microsoft.com/office/officeart/2016/7/layout/BasicLinearProcessNumbered"/>
    <dgm:cxn modelId="{816ACCB9-D405-4691-8177-E8B02935603B}" type="presOf" srcId="{A5D6F137-1718-4410-AB77-31C1893FE8DD}" destId="{48AF9A1C-DFCD-4AE4-BE93-E76FB3A9000A}" srcOrd="0" destOrd="0" presId="urn:microsoft.com/office/officeart/2016/7/layout/BasicLinearProcessNumbered"/>
    <dgm:cxn modelId="{B0E797F5-C4D6-42B6-B576-65258A02DBE4}" type="presOf" srcId="{05C39411-E014-4912-9959-3A561B08B18B}" destId="{D94FBA43-80B6-438F-9FB4-A6528E988CD3}" srcOrd="0" destOrd="0" presId="urn:microsoft.com/office/officeart/2016/7/layout/BasicLinearProcessNumbered"/>
    <dgm:cxn modelId="{743BDF47-1E09-4EC2-96A0-F3376EECC792}" type="presParOf" srcId="{5E674EEF-6776-4C24-94C1-461011E292AD}" destId="{7B1EEEF4-AE0A-4650-BD13-9919A52A7224}" srcOrd="0" destOrd="0" presId="urn:microsoft.com/office/officeart/2016/7/layout/BasicLinearProcessNumbered"/>
    <dgm:cxn modelId="{D7F9B1DD-9CF3-408E-89CF-1E672833EF66}" type="presParOf" srcId="{7B1EEEF4-AE0A-4650-BD13-9919A52A7224}" destId="{06373F73-32E1-47CB-B63C-B5C7C9240C2D}" srcOrd="0" destOrd="0" presId="urn:microsoft.com/office/officeart/2016/7/layout/BasicLinearProcessNumbered"/>
    <dgm:cxn modelId="{109858FA-C39C-494F-A241-348CB76375D4}" type="presParOf" srcId="{7B1EEEF4-AE0A-4650-BD13-9919A52A7224}" destId="{48AF9A1C-DFCD-4AE4-BE93-E76FB3A9000A}" srcOrd="1" destOrd="0" presId="urn:microsoft.com/office/officeart/2016/7/layout/BasicLinearProcessNumbered"/>
    <dgm:cxn modelId="{899D17C3-4B74-4EB2-BF26-681E26723D34}" type="presParOf" srcId="{7B1EEEF4-AE0A-4650-BD13-9919A52A7224}" destId="{6C5C71A7-94E9-457A-A141-9B20F6D3DECE}" srcOrd="2" destOrd="0" presId="urn:microsoft.com/office/officeart/2016/7/layout/BasicLinearProcessNumbered"/>
    <dgm:cxn modelId="{B9060CB9-F6A4-49CB-9B87-531DFE493A66}" type="presParOf" srcId="{7B1EEEF4-AE0A-4650-BD13-9919A52A7224}" destId="{594E6B31-F47E-4C0F-A933-F0DB794CC87C}" srcOrd="3" destOrd="0" presId="urn:microsoft.com/office/officeart/2016/7/layout/BasicLinearProcessNumbered"/>
    <dgm:cxn modelId="{C27A5A79-CE42-427D-A708-08354D26E77B}" type="presParOf" srcId="{5E674EEF-6776-4C24-94C1-461011E292AD}" destId="{151CB5E8-23AF-4651-8E14-93F718E3C6E7}" srcOrd="1" destOrd="0" presId="urn:microsoft.com/office/officeart/2016/7/layout/BasicLinearProcessNumbered"/>
    <dgm:cxn modelId="{46EA29B0-E4C6-41AF-8543-53400CC2C859}" type="presParOf" srcId="{5E674EEF-6776-4C24-94C1-461011E292AD}" destId="{FDB29923-63FF-4A23-9427-E408B5E7133F}" srcOrd="2" destOrd="0" presId="urn:microsoft.com/office/officeart/2016/7/layout/BasicLinearProcessNumbered"/>
    <dgm:cxn modelId="{0B987408-AF34-45F3-A554-E3BCBAB66ADF}" type="presParOf" srcId="{FDB29923-63FF-4A23-9427-E408B5E7133F}" destId="{D94FBA43-80B6-438F-9FB4-A6528E988CD3}" srcOrd="0" destOrd="0" presId="urn:microsoft.com/office/officeart/2016/7/layout/BasicLinearProcessNumbered"/>
    <dgm:cxn modelId="{3A4B27CA-289D-4158-8623-47A28C4E3983}" type="presParOf" srcId="{FDB29923-63FF-4A23-9427-E408B5E7133F}" destId="{E91EC91F-53F8-4ECA-B30B-C1D7EF38EE4C}" srcOrd="1" destOrd="0" presId="urn:microsoft.com/office/officeart/2016/7/layout/BasicLinearProcessNumbered"/>
    <dgm:cxn modelId="{5485C5D2-D6DC-471D-BC5F-76FDFC6027C1}" type="presParOf" srcId="{FDB29923-63FF-4A23-9427-E408B5E7133F}" destId="{EF434E4F-CA84-4161-9DE5-8533AB5C0AB4}" srcOrd="2" destOrd="0" presId="urn:microsoft.com/office/officeart/2016/7/layout/BasicLinearProcessNumbered"/>
    <dgm:cxn modelId="{3592152D-EE55-4335-9B25-6619B22A94F6}" type="presParOf" srcId="{FDB29923-63FF-4A23-9427-E408B5E7133F}" destId="{DA52E181-D476-4FC6-A318-34272C400932}" srcOrd="3" destOrd="0" presId="urn:microsoft.com/office/officeart/2016/7/layout/BasicLinearProcessNumbered"/>
    <dgm:cxn modelId="{63DB00DB-AECD-45A7-AEBA-7E52EAA8C026}" type="presParOf" srcId="{5E674EEF-6776-4C24-94C1-461011E292AD}" destId="{56E6711D-3959-4080-913C-85A219DB452E}" srcOrd="3" destOrd="0" presId="urn:microsoft.com/office/officeart/2016/7/layout/BasicLinearProcessNumbered"/>
    <dgm:cxn modelId="{2A7D67F0-2823-4F41-85F2-A7F589C7DA2E}" type="presParOf" srcId="{5E674EEF-6776-4C24-94C1-461011E292AD}" destId="{93030969-32EB-466B-824A-DADC2FEC8BE5}" srcOrd="4" destOrd="0" presId="urn:microsoft.com/office/officeart/2016/7/layout/BasicLinearProcessNumbered"/>
    <dgm:cxn modelId="{4D7A489D-29AE-4E97-A722-948EB0BFAD6C}" type="presParOf" srcId="{93030969-32EB-466B-824A-DADC2FEC8BE5}" destId="{E5BCCF4A-A87E-4063-BF45-69F962936FA6}" srcOrd="0" destOrd="0" presId="urn:microsoft.com/office/officeart/2016/7/layout/BasicLinearProcessNumbered"/>
    <dgm:cxn modelId="{D7F3E50C-397B-4625-A1DA-0C2BECA5B39B}" type="presParOf" srcId="{93030969-32EB-466B-824A-DADC2FEC8BE5}" destId="{4149776C-B1A1-41DB-9467-94C9A1BD612E}" srcOrd="1" destOrd="0" presId="urn:microsoft.com/office/officeart/2016/7/layout/BasicLinearProcessNumbered"/>
    <dgm:cxn modelId="{46395477-2484-4AC3-98F0-9742D80665EE}" type="presParOf" srcId="{93030969-32EB-466B-824A-DADC2FEC8BE5}" destId="{D531F16B-62A2-4464-92F2-9D81471E4556}" srcOrd="2" destOrd="0" presId="urn:microsoft.com/office/officeart/2016/7/layout/BasicLinearProcessNumbered"/>
    <dgm:cxn modelId="{B93A6F4A-7F8A-4DE5-B948-3542DECE12CA}" type="presParOf" srcId="{93030969-32EB-466B-824A-DADC2FEC8BE5}" destId="{9665487E-7EA2-49BF-9D22-7E9E3070F60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73F73-32E1-47CB-B63C-B5C7C9240C2D}">
      <dsp:nvSpPr>
        <dsp:cNvPr id="0" name=""/>
        <dsp:cNvSpPr/>
      </dsp:nvSpPr>
      <dsp:spPr>
        <a:xfrm>
          <a:off x="0" y="0"/>
          <a:ext cx="3241674" cy="43281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2734" tIns="330200" rIns="252734" bIns="330200" numCol="1" spcCol="1270" anchor="t" anchorCtr="0">
          <a:noAutofit/>
        </a:bodyPr>
        <a:lstStyle/>
        <a:p>
          <a:pPr marL="0" lvl="0" indent="0" algn="l" defTabSz="755650">
            <a:lnSpc>
              <a:spcPct val="90000"/>
            </a:lnSpc>
            <a:spcBef>
              <a:spcPct val="0"/>
            </a:spcBef>
            <a:spcAft>
              <a:spcPct val="35000"/>
            </a:spcAft>
            <a:buNone/>
          </a:pPr>
          <a:r>
            <a:rPr lang="en-US" sz="1700" kern="1200" dirty="0"/>
            <a:t>Establish process for faculty decision making, reporting to CSC and Senate/ Congress. </a:t>
          </a:r>
          <a:r>
            <a:rPr lang="en-US" sz="1700" b="1" kern="1200" dirty="0"/>
            <a:t>CSC should work this out</a:t>
          </a:r>
        </a:p>
      </dsp:txBody>
      <dsp:txXfrm>
        <a:off x="0" y="1644700"/>
        <a:ext cx="3241674" cy="2596896"/>
      </dsp:txXfrm>
    </dsp:sp>
    <dsp:sp modelId="{48AF9A1C-DFCD-4AE4-BE93-E76FB3A9000A}">
      <dsp:nvSpPr>
        <dsp:cNvPr id="0" name=""/>
        <dsp:cNvSpPr/>
      </dsp:nvSpPr>
      <dsp:spPr>
        <a:xfrm>
          <a:off x="971613" y="432816"/>
          <a:ext cx="1298448" cy="129844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1232" tIns="12700" rIns="10123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61766" y="622969"/>
        <a:ext cx="918142" cy="918142"/>
      </dsp:txXfrm>
    </dsp:sp>
    <dsp:sp modelId="{6C5C71A7-94E9-457A-A141-9B20F6D3DECE}">
      <dsp:nvSpPr>
        <dsp:cNvPr id="0" name=""/>
        <dsp:cNvSpPr/>
      </dsp:nvSpPr>
      <dsp:spPr>
        <a:xfrm>
          <a:off x="0" y="4328088"/>
          <a:ext cx="3241674" cy="72"/>
        </a:xfrm>
        <a:prstGeom prst="rect">
          <a:avLst/>
        </a:prstGeom>
        <a:solidFill>
          <a:schemeClr val="accent2">
            <a:hueOff val="549268"/>
            <a:satOff val="-9762"/>
            <a:lumOff val="314"/>
            <a:alphaOff val="0"/>
          </a:schemeClr>
        </a:solidFill>
        <a:ln w="12700" cap="flat" cmpd="sng" algn="ctr">
          <a:solidFill>
            <a:schemeClr val="accent2">
              <a:hueOff val="549268"/>
              <a:satOff val="-9762"/>
              <a:lumOff val="31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94FBA43-80B6-438F-9FB4-A6528E988CD3}">
      <dsp:nvSpPr>
        <dsp:cNvPr id="0" name=""/>
        <dsp:cNvSpPr/>
      </dsp:nvSpPr>
      <dsp:spPr>
        <a:xfrm>
          <a:off x="3565842" y="0"/>
          <a:ext cx="3241674" cy="4328160"/>
        </a:xfrm>
        <a:prstGeom prst="rect">
          <a:avLst/>
        </a:prstGeom>
        <a:solidFill>
          <a:schemeClr val="accent2">
            <a:tint val="40000"/>
            <a:alpha val="90000"/>
            <a:hueOff val="1638559"/>
            <a:satOff val="-21307"/>
            <a:lumOff val="-673"/>
            <a:alphaOff val="0"/>
          </a:schemeClr>
        </a:solidFill>
        <a:ln w="12700" cap="flat" cmpd="sng" algn="ctr">
          <a:solidFill>
            <a:schemeClr val="accent2">
              <a:tint val="40000"/>
              <a:alpha val="90000"/>
              <a:hueOff val="1638559"/>
              <a:satOff val="-21307"/>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2734" tIns="330200" rIns="252734" bIns="330200" numCol="1" spcCol="1270" anchor="t" anchorCtr="0">
          <a:noAutofit/>
        </a:bodyPr>
        <a:lstStyle/>
        <a:p>
          <a:pPr marL="0" lvl="0" indent="0" algn="l" defTabSz="755650">
            <a:lnSpc>
              <a:spcPct val="90000"/>
            </a:lnSpc>
            <a:spcBef>
              <a:spcPct val="0"/>
            </a:spcBef>
            <a:spcAft>
              <a:spcPct val="35000"/>
            </a:spcAft>
            <a:buNone/>
          </a:pPr>
          <a:r>
            <a:rPr lang="en-US" sz="1700" b="1" kern="1200" dirty="0"/>
            <a:t>Decide which skills are so central that they should be in the “skills” area</a:t>
          </a:r>
          <a:r>
            <a:rPr lang="en-US" sz="1700" kern="1200" dirty="0"/>
            <a:t>. Composition, Math (quantitative reasoning), etc.</a:t>
          </a:r>
        </a:p>
      </dsp:txBody>
      <dsp:txXfrm>
        <a:off x="3565842" y="1644700"/>
        <a:ext cx="3241674" cy="2596896"/>
      </dsp:txXfrm>
    </dsp:sp>
    <dsp:sp modelId="{E91EC91F-53F8-4ECA-B30B-C1D7EF38EE4C}">
      <dsp:nvSpPr>
        <dsp:cNvPr id="0" name=""/>
        <dsp:cNvSpPr/>
      </dsp:nvSpPr>
      <dsp:spPr>
        <a:xfrm>
          <a:off x="4537455" y="432816"/>
          <a:ext cx="1298448" cy="1298448"/>
        </a:xfrm>
        <a:prstGeom prst="ellipse">
          <a:avLst/>
        </a:prstGeom>
        <a:solidFill>
          <a:schemeClr val="accent2">
            <a:hueOff val="1098536"/>
            <a:satOff val="-19523"/>
            <a:lumOff val="628"/>
            <a:alphaOff val="0"/>
          </a:schemeClr>
        </a:solidFill>
        <a:ln w="12700" cap="flat" cmpd="sng" algn="ctr">
          <a:solidFill>
            <a:schemeClr val="accent2">
              <a:hueOff val="1098536"/>
              <a:satOff val="-19523"/>
              <a:lumOff val="62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1232" tIns="12700" rIns="10123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27608" y="622969"/>
        <a:ext cx="918142" cy="918142"/>
      </dsp:txXfrm>
    </dsp:sp>
    <dsp:sp modelId="{EF434E4F-CA84-4161-9DE5-8533AB5C0AB4}">
      <dsp:nvSpPr>
        <dsp:cNvPr id="0" name=""/>
        <dsp:cNvSpPr/>
      </dsp:nvSpPr>
      <dsp:spPr>
        <a:xfrm>
          <a:off x="3565842" y="4328088"/>
          <a:ext cx="3241674" cy="72"/>
        </a:xfrm>
        <a:prstGeom prst="rect">
          <a:avLst/>
        </a:prstGeom>
        <a:solidFill>
          <a:schemeClr val="accent2">
            <a:hueOff val="1647804"/>
            <a:satOff val="-29285"/>
            <a:lumOff val="941"/>
            <a:alphaOff val="0"/>
          </a:schemeClr>
        </a:solidFill>
        <a:ln w="12700" cap="flat" cmpd="sng" algn="ctr">
          <a:solidFill>
            <a:schemeClr val="accent2">
              <a:hueOff val="1647804"/>
              <a:satOff val="-29285"/>
              <a:lumOff val="94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5BCCF4A-A87E-4063-BF45-69F962936FA6}">
      <dsp:nvSpPr>
        <dsp:cNvPr id="0" name=""/>
        <dsp:cNvSpPr/>
      </dsp:nvSpPr>
      <dsp:spPr>
        <a:xfrm>
          <a:off x="7131685" y="0"/>
          <a:ext cx="3241674" cy="4328160"/>
        </a:xfrm>
        <a:prstGeom prst="rect">
          <a:avLst/>
        </a:prstGeom>
        <a:solidFill>
          <a:schemeClr val="accent2">
            <a:tint val="40000"/>
            <a:alpha val="90000"/>
            <a:hueOff val="3277117"/>
            <a:satOff val="-42615"/>
            <a:lumOff val="-1347"/>
            <a:alphaOff val="0"/>
          </a:schemeClr>
        </a:solidFill>
        <a:ln w="12700" cap="flat" cmpd="sng" algn="ctr">
          <a:solidFill>
            <a:schemeClr val="accent2">
              <a:tint val="40000"/>
              <a:alpha val="90000"/>
              <a:hueOff val="3277117"/>
              <a:satOff val="-42615"/>
              <a:lumOff val="-13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2734" tIns="330200" rIns="252734" bIns="330200" numCol="1" spcCol="1270" anchor="t" anchorCtr="0">
          <a:noAutofit/>
        </a:bodyPr>
        <a:lstStyle/>
        <a:p>
          <a:pPr marL="0" lvl="0" indent="0" algn="l" defTabSz="755650">
            <a:lnSpc>
              <a:spcPct val="90000"/>
            </a:lnSpc>
            <a:spcBef>
              <a:spcPct val="0"/>
            </a:spcBef>
            <a:spcAft>
              <a:spcPct val="35000"/>
            </a:spcAft>
            <a:buNone/>
          </a:pPr>
          <a:r>
            <a:rPr lang="en-US" sz="1700" b="1" kern="1200" dirty="0"/>
            <a:t>Debate/decide what areas of knowledge (maximum of five) should be included</a:t>
          </a:r>
          <a:r>
            <a:rPr lang="en-US" sz="1700" kern="1200" dirty="0"/>
            <a:t>. For example, we might have Nat Sci or “Environmental literacy” with BIO required</a:t>
          </a:r>
        </a:p>
      </dsp:txBody>
      <dsp:txXfrm>
        <a:off x="7131685" y="1644700"/>
        <a:ext cx="3241674" cy="2596896"/>
      </dsp:txXfrm>
    </dsp:sp>
    <dsp:sp modelId="{4149776C-B1A1-41DB-9467-94C9A1BD612E}">
      <dsp:nvSpPr>
        <dsp:cNvPr id="0" name=""/>
        <dsp:cNvSpPr/>
      </dsp:nvSpPr>
      <dsp:spPr>
        <a:xfrm>
          <a:off x="8103298" y="432816"/>
          <a:ext cx="1298448" cy="1298448"/>
        </a:xfrm>
        <a:prstGeom prst="ellipse">
          <a:avLst/>
        </a:prstGeom>
        <a:solidFill>
          <a:schemeClr val="accent2">
            <a:hueOff val="2197072"/>
            <a:satOff val="-39046"/>
            <a:lumOff val="1255"/>
            <a:alphaOff val="0"/>
          </a:schemeClr>
        </a:solidFill>
        <a:ln w="12700" cap="flat" cmpd="sng" algn="ctr">
          <a:solidFill>
            <a:schemeClr val="accent2">
              <a:hueOff val="2197072"/>
              <a:satOff val="-39046"/>
              <a:lumOff val="125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1232" tIns="12700" rIns="10123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293451" y="622969"/>
        <a:ext cx="918142" cy="918142"/>
      </dsp:txXfrm>
    </dsp:sp>
    <dsp:sp modelId="{D531F16B-62A2-4464-92F2-9D81471E4556}">
      <dsp:nvSpPr>
        <dsp:cNvPr id="0" name=""/>
        <dsp:cNvSpPr/>
      </dsp:nvSpPr>
      <dsp:spPr>
        <a:xfrm>
          <a:off x="7131685" y="4328088"/>
          <a:ext cx="3241674" cy="72"/>
        </a:xfrm>
        <a:prstGeom prst="rect">
          <a:avLst/>
        </a:prstGeom>
        <a:solidFill>
          <a:schemeClr val="accent2">
            <a:hueOff val="2746340"/>
            <a:satOff val="-48808"/>
            <a:lumOff val="1569"/>
            <a:alphaOff val="0"/>
          </a:schemeClr>
        </a:solidFill>
        <a:ln w="1270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1/14/22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1/14/22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1/14/22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1/14/22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1/14/22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1/14/22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Provost Day January 2022</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CA29-F4C1-4F89-A36D-77EC95B7E5E8}"/>
              </a:ext>
            </a:extLst>
          </p:cNvPr>
          <p:cNvSpPr>
            <a:spLocks noGrp="1"/>
          </p:cNvSpPr>
          <p:nvPr>
            <p:ph type="title"/>
          </p:nvPr>
        </p:nvSpPr>
        <p:spPr/>
        <p:txBody>
          <a:bodyPr/>
          <a:lstStyle/>
          <a:p>
            <a:r>
              <a:rPr lang="en-US" dirty="0"/>
              <a:t>Some key survey results</a:t>
            </a:r>
          </a:p>
        </p:txBody>
      </p:sp>
      <p:sp>
        <p:nvSpPr>
          <p:cNvPr id="3" name="Content Placeholder 2">
            <a:extLst>
              <a:ext uri="{FF2B5EF4-FFF2-40B4-BE49-F238E27FC236}">
                <a16:creationId xmlns:a16="http://schemas.microsoft.com/office/drawing/2014/main" id="{89927B37-89A6-4143-BB61-4978FF0AD68E}"/>
              </a:ext>
            </a:extLst>
          </p:cNvPr>
          <p:cNvSpPr>
            <a:spLocks noGrp="1"/>
          </p:cNvSpPr>
          <p:nvPr>
            <p:ph idx="1"/>
          </p:nvPr>
        </p:nvSpPr>
        <p:spPr/>
        <p:txBody>
          <a:bodyPr/>
          <a:lstStyle/>
          <a:p>
            <a:pPr>
              <a:lnSpc>
                <a:spcPct val="150000"/>
              </a:lnSpc>
            </a:pPr>
            <a:r>
              <a:rPr lang="en-US" sz="2400" b="1" dirty="0"/>
              <a:t>IGE is user-friendly and easy for faculty to assess</a:t>
            </a:r>
            <a:r>
              <a:rPr lang="en-US" sz="2400" dirty="0"/>
              <a:t>: Agree: 20.6%, No Op. 26.5%, </a:t>
            </a:r>
            <a:r>
              <a:rPr lang="en-US" sz="2400" b="1" dirty="0"/>
              <a:t>Disagree 52.9%</a:t>
            </a:r>
          </a:p>
          <a:p>
            <a:pPr>
              <a:lnSpc>
                <a:spcPct val="150000"/>
              </a:lnSpc>
            </a:pPr>
            <a:r>
              <a:rPr lang="en-US" sz="2400" b="1" dirty="0"/>
              <a:t>IGE is perceived as relevant by students</a:t>
            </a:r>
            <a:r>
              <a:rPr lang="en-US" sz="2400" dirty="0"/>
              <a:t>: Agree 5.8%, No Op 29.4%, </a:t>
            </a:r>
            <a:r>
              <a:rPr lang="en-US" sz="2400" b="1" dirty="0"/>
              <a:t>Disagree 64.7%</a:t>
            </a:r>
          </a:p>
          <a:p>
            <a:pPr>
              <a:lnSpc>
                <a:spcPct val="150000"/>
              </a:lnSpc>
            </a:pPr>
            <a:r>
              <a:rPr lang="en-US" sz="2400" b="1" dirty="0"/>
              <a:t>Gen Ed reflects basic skills and competencies that students need</a:t>
            </a:r>
            <a:r>
              <a:rPr lang="en-US" sz="2400" dirty="0"/>
              <a:t>: Agree 23.5%, No Op 26.5%, </a:t>
            </a:r>
            <a:r>
              <a:rPr lang="en-US" sz="2400" b="1" dirty="0"/>
              <a:t>Disagree 50%</a:t>
            </a:r>
          </a:p>
          <a:p>
            <a:endParaRPr lang="en-US" dirty="0"/>
          </a:p>
        </p:txBody>
      </p:sp>
    </p:spTree>
    <p:extLst>
      <p:ext uri="{BB962C8B-B14F-4D97-AF65-F5344CB8AC3E}">
        <p14:creationId xmlns:p14="http://schemas.microsoft.com/office/powerpoint/2010/main" val="173892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02EB-F219-4E9A-B265-F73A22D55B22}"/>
              </a:ext>
            </a:extLst>
          </p:cNvPr>
          <p:cNvSpPr>
            <a:spLocks noGrp="1"/>
          </p:cNvSpPr>
          <p:nvPr>
            <p:ph type="title"/>
          </p:nvPr>
        </p:nvSpPr>
        <p:spPr/>
        <p:txBody>
          <a:bodyPr/>
          <a:lstStyle/>
          <a:p>
            <a:r>
              <a:rPr lang="en-US" dirty="0"/>
              <a:t>Comparison with other colleges</a:t>
            </a:r>
          </a:p>
        </p:txBody>
      </p:sp>
      <p:sp>
        <p:nvSpPr>
          <p:cNvPr id="3" name="Content Placeholder 2">
            <a:extLst>
              <a:ext uri="{FF2B5EF4-FFF2-40B4-BE49-F238E27FC236}">
                <a16:creationId xmlns:a16="http://schemas.microsoft.com/office/drawing/2014/main" id="{5820D8C0-3529-4BAC-BB30-EDFA19405B16}"/>
              </a:ext>
            </a:extLst>
          </p:cNvPr>
          <p:cNvSpPr>
            <a:spLocks noGrp="1"/>
          </p:cNvSpPr>
          <p:nvPr>
            <p:ph idx="1"/>
          </p:nvPr>
        </p:nvSpPr>
        <p:spPr/>
        <p:txBody>
          <a:bodyPr/>
          <a:lstStyle/>
          <a:p>
            <a:r>
              <a:rPr lang="en-US" sz="3200" dirty="0"/>
              <a:t>FYS is rare, required writing course is common, capstones are rare (and I noticed that many of the samples included public speaking and two composition courses)</a:t>
            </a:r>
          </a:p>
          <a:p>
            <a:pPr marL="0" indent="0">
              <a:buNone/>
            </a:pPr>
            <a:r>
              <a:rPr lang="en-US" sz="3200" dirty="0"/>
              <a:t>How many courses are standard for Gen Ed?</a:t>
            </a:r>
          </a:p>
          <a:p>
            <a:pPr marL="0" indent="0">
              <a:buNone/>
            </a:pPr>
            <a:endParaRPr lang="en-US" dirty="0"/>
          </a:p>
        </p:txBody>
      </p:sp>
    </p:spTree>
    <p:extLst>
      <p:ext uri="{BB962C8B-B14F-4D97-AF65-F5344CB8AC3E}">
        <p14:creationId xmlns:p14="http://schemas.microsoft.com/office/powerpoint/2010/main" val="2348908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60EA-852D-4E99-914E-547BFEF13668}"/>
              </a:ext>
            </a:extLst>
          </p:cNvPr>
          <p:cNvSpPr>
            <a:spLocks noGrp="1"/>
          </p:cNvSpPr>
          <p:nvPr>
            <p:ph type="title"/>
          </p:nvPr>
        </p:nvSpPr>
        <p:spPr/>
        <p:txBody>
          <a:bodyPr/>
          <a:lstStyle/>
          <a:p>
            <a:r>
              <a:rPr lang="en-US" dirty="0"/>
              <a:t>Size of competitor’s Gen Ed.</a:t>
            </a:r>
          </a:p>
        </p:txBody>
      </p:sp>
      <p:graphicFrame>
        <p:nvGraphicFramePr>
          <p:cNvPr id="4" name="Content Placeholder 3">
            <a:extLst>
              <a:ext uri="{FF2B5EF4-FFF2-40B4-BE49-F238E27FC236}">
                <a16:creationId xmlns:a16="http://schemas.microsoft.com/office/drawing/2014/main" id="{CB206E5C-905A-46C4-B150-11A369C78B1D}"/>
              </a:ext>
            </a:extLst>
          </p:cNvPr>
          <p:cNvGraphicFramePr>
            <a:graphicFrameLocks noGrp="1"/>
          </p:cNvGraphicFramePr>
          <p:nvPr>
            <p:ph idx="1"/>
            <p:extLst>
              <p:ext uri="{D42A27DB-BD31-4B8C-83A1-F6EECF244321}">
                <p14:modId xmlns:p14="http://schemas.microsoft.com/office/powerpoint/2010/main" val="1596675998"/>
              </p:ext>
            </p:extLst>
          </p:nvPr>
        </p:nvGraphicFramePr>
        <p:xfrm>
          <a:off x="1066800" y="2103439"/>
          <a:ext cx="10058400" cy="36247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DD7B023-0C93-4D75-B9C5-1F553FFCFDF3}"/>
              </a:ext>
            </a:extLst>
          </p:cNvPr>
          <p:cNvSpPr txBox="1"/>
          <p:nvPr/>
        </p:nvSpPr>
        <p:spPr>
          <a:xfrm>
            <a:off x="2154621" y="5728139"/>
            <a:ext cx="8145517" cy="369332"/>
          </a:xfrm>
          <a:prstGeom prst="rect">
            <a:avLst/>
          </a:prstGeom>
          <a:noFill/>
        </p:spPr>
        <p:txBody>
          <a:bodyPr wrap="square" rtlCol="0">
            <a:spAutoFit/>
          </a:bodyPr>
          <a:lstStyle/>
          <a:p>
            <a:r>
              <a:rPr lang="en-US" dirty="0"/>
              <a:t>30-33				37-40		41-43		44-47</a:t>
            </a:r>
          </a:p>
        </p:txBody>
      </p:sp>
    </p:spTree>
    <p:extLst>
      <p:ext uri="{BB962C8B-B14F-4D97-AF65-F5344CB8AC3E}">
        <p14:creationId xmlns:p14="http://schemas.microsoft.com/office/powerpoint/2010/main" val="1865431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DAD4-FFA9-4BD7-A181-8EE577C9959E}"/>
              </a:ext>
            </a:extLst>
          </p:cNvPr>
          <p:cNvSpPr>
            <a:spLocks noGrp="1"/>
          </p:cNvSpPr>
          <p:nvPr>
            <p:ph type="title"/>
          </p:nvPr>
        </p:nvSpPr>
        <p:spPr/>
        <p:txBody>
          <a:bodyPr/>
          <a:lstStyle/>
          <a:p>
            <a:r>
              <a:rPr lang="en-US" dirty="0"/>
              <a:t>Report Executive Summary</a:t>
            </a:r>
          </a:p>
        </p:txBody>
      </p:sp>
      <p:sp>
        <p:nvSpPr>
          <p:cNvPr id="3" name="Content Placeholder 2">
            <a:extLst>
              <a:ext uri="{FF2B5EF4-FFF2-40B4-BE49-F238E27FC236}">
                <a16:creationId xmlns:a16="http://schemas.microsoft.com/office/drawing/2014/main" id="{57CF29DB-7C01-4F0F-B6FC-451EE9E374B8}"/>
              </a:ext>
            </a:extLst>
          </p:cNvPr>
          <p:cNvSpPr>
            <a:spLocks noGrp="1"/>
          </p:cNvSpPr>
          <p:nvPr>
            <p:ph idx="1"/>
          </p:nvPr>
        </p:nvSpPr>
        <p:spPr/>
        <p:txBody>
          <a:bodyPr>
            <a:normAutofit/>
          </a:bodyPr>
          <a:lstStyle/>
          <a:p>
            <a:pPr marL="0" indent="0">
              <a:buNone/>
            </a:pPr>
            <a:r>
              <a:rPr lang="en-US" sz="2400" dirty="0"/>
              <a:t>“The basic findings indicate that </a:t>
            </a:r>
            <a:r>
              <a:rPr lang="en-US" sz="2400" b="1" dirty="0"/>
              <a:t>faculty have a tepid relationship with the IGE program</a:t>
            </a:r>
            <a:r>
              <a:rPr lang="en-US" sz="2400" dirty="0"/>
              <a:t> due in part to its complexity, scaffolding of courses some areas of literacy, and assessment challenges. Also, </a:t>
            </a:r>
            <a:r>
              <a:rPr lang="en-US" sz="2400" b="1" dirty="0"/>
              <a:t>IGE possesses a structure that masks the significant role the social sciences, humanities and natural sciences could play in developing upper division courses for a “signature” GE model </a:t>
            </a:r>
            <a:r>
              <a:rPr lang="en-US" sz="2400" dirty="0"/>
              <a:t>that has strong buy-in by faculty and is seen as relevant to our students.” [Review of PSC IGE, pg. 1]</a:t>
            </a:r>
          </a:p>
        </p:txBody>
      </p:sp>
    </p:spTree>
    <p:extLst>
      <p:ext uri="{BB962C8B-B14F-4D97-AF65-F5344CB8AC3E}">
        <p14:creationId xmlns:p14="http://schemas.microsoft.com/office/powerpoint/2010/main" val="1824080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CC9C-D853-4206-A6AB-0F12398BFB21}"/>
              </a:ext>
            </a:extLst>
          </p:cNvPr>
          <p:cNvSpPr>
            <a:spLocks noGrp="1"/>
          </p:cNvSpPr>
          <p:nvPr>
            <p:ph type="title"/>
          </p:nvPr>
        </p:nvSpPr>
        <p:spPr>
          <a:xfrm>
            <a:off x="1066800" y="642594"/>
            <a:ext cx="10058400" cy="1186206"/>
          </a:xfrm>
        </p:spPr>
        <p:txBody>
          <a:bodyPr/>
          <a:lstStyle/>
          <a:p>
            <a:r>
              <a:rPr lang="en-US" dirty="0"/>
              <a:t>Proposed changes (in my language)</a:t>
            </a:r>
          </a:p>
        </p:txBody>
      </p:sp>
      <p:sp>
        <p:nvSpPr>
          <p:cNvPr id="3" name="Content Placeholder 2">
            <a:extLst>
              <a:ext uri="{FF2B5EF4-FFF2-40B4-BE49-F238E27FC236}">
                <a16:creationId xmlns:a16="http://schemas.microsoft.com/office/drawing/2014/main" id="{971C3349-B7DC-49D3-B6FE-F2BA9E92471C}"/>
              </a:ext>
            </a:extLst>
          </p:cNvPr>
          <p:cNvSpPr>
            <a:spLocks noGrp="1"/>
          </p:cNvSpPr>
          <p:nvPr>
            <p:ph idx="1"/>
          </p:nvPr>
        </p:nvSpPr>
        <p:spPr>
          <a:xfrm>
            <a:off x="1066800" y="1828800"/>
            <a:ext cx="10058400" cy="4123944"/>
          </a:xfrm>
        </p:spPr>
        <p:txBody>
          <a:bodyPr>
            <a:noAutofit/>
          </a:bodyPr>
          <a:lstStyle/>
          <a:p>
            <a:r>
              <a:rPr lang="en-US" sz="2400" dirty="0"/>
              <a:t>Create a “Gen Ed Coordinator” like other Coordinators, but reporting to CSC</a:t>
            </a:r>
          </a:p>
          <a:p>
            <a:r>
              <a:rPr lang="en-US" sz="2400" dirty="0"/>
              <a:t>Create a “signature” PSC General Education Program: a mixture of skills (example: composition) and disciplinary/thematic courses</a:t>
            </a:r>
          </a:p>
          <a:p>
            <a:r>
              <a:rPr lang="en-US" sz="2400" dirty="0"/>
              <a:t>Use FYS to introduce Gen Ed</a:t>
            </a:r>
          </a:p>
          <a:p>
            <a:r>
              <a:rPr lang="en-US" sz="2400" dirty="0"/>
              <a:t>Address basic areas of knowledge, such as social science, humanities, natural science</a:t>
            </a:r>
          </a:p>
          <a:p>
            <a:r>
              <a:rPr lang="en-US" sz="2400" dirty="0"/>
              <a:t>“Decouple UD” courses…that is, have far fewer pre-</a:t>
            </a:r>
            <a:r>
              <a:rPr lang="en-US" sz="2400" dirty="0" err="1"/>
              <a:t>reqs</a:t>
            </a:r>
            <a:r>
              <a:rPr lang="en-US" sz="2400" dirty="0"/>
              <a:t> for UD gen ed options</a:t>
            </a:r>
          </a:p>
        </p:txBody>
      </p:sp>
    </p:spTree>
    <p:extLst>
      <p:ext uri="{BB962C8B-B14F-4D97-AF65-F5344CB8AC3E}">
        <p14:creationId xmlns:p14="http://schemas.microsoft.com/office/powerpoint/2010/main" val="3111060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5C8D-10C0-459B-8B16-AD2FC27A38D6}"/>
              </a:ext>
            </a:extLst>
          </p:cNvPr>
          <p:cNvSpPr>
            <a:spLocks noGrp="1"/>
          </p:cNvSpPr>
          <p:nvPr>
            <p:ph type="title"/>
          </p:nvPr>
        </p:nvSpPr>
        <p:spPr/>
        <p:txBody>
          <a:bodyPr>
            <a:normAutofit/>
          </a:bodyPr>
          <a:lstStyle/>
          <a:p>
            <a:r>
              <a:rPr lang="en-US" dirty="0"/>
              <a:t>Stalking Horse</a:t>
            </a:r>
          </a:p>
        </p:txBody>
      </p:sp>
      <p:sp>
        <p:nvSpPr>
          <p:cNvPr id="3" name="Content Placeholder 2">
            <a:extLst>
              <a:ext uri="{FF2B5EF4-FFF2-40B4-BE49-F238E27FC236}">
                <a16:creationId xmlns:a16="http://schemas.microsoft.com/office/drawing/2014/main" id="{D36D68E8-7D2B-4EC4-AFD1-634450EF6D09}"/>
              </a:ext>
            </a:extLst>
          </p:cNvPr>
          <p:cNvSpPr>
            <a:spLocks noGrp="1"/>
          </p:cNvSpPr>
          <p:nvPr>
            <p:ph sz="half" idx="1"/>
          </p:nvPr>
        </p:nvSpPr>
        <p:spPr>
          <a:xfrm>
            <a:off x="558800" y="1788160"/>
            <a:ext cx="8068365" cy="4334343"/>
          </a:xfrm>
        </p:spPr>
        <p:txBody>
          <a:bodyPr>
            <a:normAutofit fontScale="92500"/>
          </a:bodyPr>
          <a:lstStyle/>
          <a:p>
            <a:r>
              <a:rPr lang="en-US" sz="2400" dirty="0"/>
              <a:t>Gen Ed with 6 components: 1) Skills + 2) five “Areas of Knowledge” such a “humanities,” “natural sciences,” etc.</a:t>
            </a:r>
          </a:p>
          <a:p>
            <a:r>
              <a:rPr lang="en-US" sz="2400" dirty="0"/>
              <a:t>“Skills” would include: FYS, Math, Composition I, Information Literacy </a:t>
            </a:r>
            <a:r>
              <a:rPr lang="en-US" sz="2400" dirty="0">
                <a:sym typeface="Wingdings" panose="05000000000000000000" pitchFamily="2" charset="2"/>
              </a:rPr>
              <a:t> </a:t>
            </a:r>
            <a:endParaRPr lang="en-US" sz="2400" dirty="0"/>
          </a:p>
          <a:p>
            <a:r>
              <a:rPr lang="en-US" sz="2400" dirty="0"/>
              <a:t>Each “area” would require two courses (one LD/100-200 level, one UD/300-500 level)</a:t>
            </a:r>
          </a:p>
          <a:p>
            <a:r>
              <a:rPr lang="en-US" sz="2400" dirty="0"/>
              <a:t>Consider including diversity/”cultural competency” area of knowledge</a:t>
            </a:r>
          </a:p>
          <a:p>
            <a:r>
              <a:rPr lang="en-US" sz="2400" dirty="0"/>
              <a:t>Capstone could stay in programs or be moved to Gen Ed</a:t>
            </a:r>
          </a:p>
          <a:p>
            <a:endParaRPr lang="en-US" dirty="0"/>
          </a:p>
          <a:p>
            <a:endParaRPr lang="en-US" dirty="0"/>
          </a:p>
        </p:txBody>
      </p:sp>
      <p:sp>
        <p:nvSpPr>
          <p:cNvPr id="5" name="Content Placeholder 4">
            <a:extLst>
              <a:ext uri="{FF2B5EF4-FFF2-40B4-BE49-F238E27FC236}">
                <a16:creationId xmlns:a16="http://schemas.microsoft.com/office/drawing/2014/main" id="{522F1310-2F4A-45B0-9587-5A450ABCE6AC}"/>
              </a:ext>
            </a:extLst>
          </p:cNvPr>
          <p:cNvSpPr>
            <a:spLocks noGrp="1"/>
          </p:cNvSpPr>
          <p:nvPr>
            <p:ph sz="half" idx="2"/>
          </p:nvPr>
        </p:nvSpPr>
        <p:spPr>
          <a:xfrm>
            <a:off x="7394712" y="2103120"/>
            <a:ext cx="3730487" cy="3749040"/>
          </a:xfrm>
        </p:spPr>
        <p:txBody>
          <a:bodyPr>
            <a:normAutofit fontScale="92500"/>
          </a:bodyPr>
          <a:lstStyle/>
          <a:p>
            <a:endParaRPr lang="en-US" dirty="0"/>
          </a:p>
        </p:txBody>
      </p:sp>
      <p:pic>
        <p:nvPicPr>
          <p:cNvPr id="4" name="Picture 3">
            <a:extLst>
              <a:ext uri="{FF2B5EF4-FFF2-40B4-BE49-F238E27FC236}">
                <a16:creationId xmlns:a16="http://schemas.microsoft.com/office/drawing/2014/main" id="{656F289C-EBBD-4908-B188-D31C7056AF93}"/>
              </a:ext>
            </a:extLst>
          </p:cNvPr>
          <p:cNvPicPr>
            <a:picLocks noChangeAspect="1"/>
          </p:cNvPicPr>
          <p:nvPr/>
        </p:nvPicPr>
        <p:blipFill>
          <a:blip r:embed="rId2"/>
          <a:stretch>
            <a:fillRect/>
          </a:stretch>
        </p:blipFill>
        <p:spPr>
          <a:xfrm>
            <a:off x="8518582" y="546074"/>
            <a:ext cx="3025166" cy="3025166"/>
          </a:xfrm>
          <a:prstGeom prst="rect">
            <a:avLst/>
          </a:prstGeom>
        </p:spPr>
      </p:pic>
    </p:spTree>
    <p:extLst>
      <p:ext uri="{BB962C8B-B14F-4D97-AF65-F5344CB8AC3E}">
        <p14:creationId xmlns:p14="http://schemas.microsoft.com/office/powerpoint/2010/main" val="532724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5CECB55B-1D5E-40FD-850D-A0E0BC2A2D56}"/>
              </a:ext>
            </a:extLst>
          </p:cNvPr>
          <p:cNvSpPr>
            <a:spLocks noGrp="1"/>
          </p:cNvSpPr>
          <p:nvPr>
            <p:ph type="title"/>
          </p:nvPr>
        </p:nvSpPr>
        <p:spPr>
          <a:xfrm>
            <a:off x="1066800" y="642594"/>
            <a:ext cx="10058400" cy="1371600"/>
          </a:xfrm>
        </p:spPr>
        <p:txBody>
          <a:bodyPr>
            <a:normAutofit/>
          </a:bodyPr>
          <a:lstStyle/>
          <a:p>
            <a:pPr algn="ctr"/>
            <a:r>
              <a:rPr lang="en-US" dirty="0"/>
              <a:t>Next Steps</a:t>
            </a:r>
            <a:endParaRPr lang="en-US"/>
          </a:p>
        </p:txBody>
      </p:sp>
      <p:graphicFrame>
        <p:nvGraphicFramePr>
          <p:cNvPr id="5" name="Content Placeholder 2">
            <a:extLst>
              <a:ext uri="{FF2B5EF4-FFF2-40B4-BE49-F238E27FC236}">
                <a16:creationId xmlns:a16="http://schemas.microsoft.com/office/drawing/2014/main" id="{C434FCF3-9565-4D92-A546-406BDFFB3E71}"/>
              </a:ext>
            </a:extLst>
          </p:cNvPr>
          <p:cNvGraphicFramePr>
            <a:graphicFrameLocks noGrp="1"/>
          </p:cNvGraphicFramePr>
          <p:nvPr>
            <p:ph idx="1"/>
            <p:extLst>
              <p:ext uri="{D42A27DB-BD31-4B8C-83A1-F6EECF244321}">
                <p14:modId xmlns:p14="http://schemas.microsoft.com/office/powerpoint/2010/main" val="3644746081"/>
              </p:ext>
            </p:extLst>
          </p:nvPr>
        </p:nvGraphicFramePr>
        <p:xfrm>
          <a:off x="883920" y="1747520"/>
          <a:ext cx="10373360" cy="4328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89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E331-E847-42BB-9D92-FAF5301D8141}"/>
              </a:ext>
            </a:extLst>
          </p:cNvPr>
          <p:cNvSpPr>
            <a:spLocks noGrp="1"/>
          </p:cNvSpPr>
          <p:nvPr>
            <p:ph type="title"/>
          </p:nvPr>
        </p:nvSpPr>
        <p:spPr>
          <a:xfrm>
            <a:off x="6579450" y="727627"/>
            <a:ext cx="4957553" cy="1645920"/>
          </a:xfrm>
        </p:spPr>
        <p:txBody>
          <a:bodyPr>
            <a:normAutofit/>
          </a:bodyPr>
          <a:lstStyle/>
          <a:p>
            <a:r>
              <a:rPr lang="en-US" dirty="0"/>
              <a:t>Next, Next Step</a:t>
            </a:r>
          </a:p>
        </p:txBody>
      </p:sp>
      <p:sp>
        <p:nvSpPr>
          <p:cNvPr id="9" name="Rectangle 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 name="Picture 3">
            <a:extLst>
              <a:ext uri="{FF2B5EF4-FFF2-40B4-BE49-F238E27FC236}">
                <a16:creationId xmlns:a16="http://schemas.microsoft.com/office/drawing/2014/main" id="{0C75842B-36A6-466D-B02C-308CBF57D73A}"/>
              </a:ext>
            </a:extLst>
          </p:cNvPr>
          <p:cNvPicPr>
            <a:picLocks noChangeAspect="1"/>
          </p:cNvPicPr>
          <p:nvPr/>
        </p:nvPicPr>
        <p:blipFill>
          <a:blip r:embed="rId2"/>
          <a:stretch>
            <a:fillRect/>
          </a:stretch>
        </p:blipFill>
        <p:spPr>
          <a:xfrm>
            <a:off x="1205256" y="1970282"/>
            <a:ext cx="4414438" cy="2935601"/>
          </a:xfrm>
          <a:prstGeom prst="rect">
            <a:avLst/>
          </a:prstGeom>
        </p:spPr>
      </p:pic>
      <p:sp>
        <p:nvSpPr>
          <p:cNvPr id="3" name="Content Placeholder 2">
            <a:extLst>
              <a:ext uri="{FF2B5EF4-FFF2-40B4-BE49-F238E27FC236}">
                <a16:creationId xmlns:a16="http://schemas.microsoft.com/office/drawing/2014/main" id="{6A4A7264-2591-4BE3-9A50-8F0A92770E0C}"/>
              </a:ext>
            </a:extLst>
          </p:cNvPr>
          <p:cNvSpPr>
            <a:spLocks noGrp="1"/>
          </p:cNvSpPr>
          <p:nvPr>
            <p:ph idx="1"/>
          </p:nvPr>
        </p:nvSpPr>
        <p:spPr>
          <a:xfrm>
            <a:off x="6579450" y="2070538"/>
            <a:ext cx="4957554" cy="3964501"/>
          </a:xfrm>
        </p:spPr>
        <p:txBody>
          <a:bodyPr>
            <a:normAutofit/>
          </a:bodyPr>
          <a:lstStyle/>
          <a:p>
            <a:r>
              <a:rPr lang="en-US" sz="2800" dirty="0"/>
              <a:t>Figure out how to get from here (IGE from 2005) to new Gen Ed (2024?)</a:t>
            </a:r>
          </a:p>
          <a:p>
            <a:r>
              <a:rPr lang="en-US" sz="2800" dirty="0"/>
              <a:t>This should be considered as a separate issue from figuring out the ideal/signature general education program for PSC</a:t>
            </a:r>
          </a:p>
        </p:txBody>
      </p:sp>
    </p:spTree>
    <p:extLst>
      <p:ext uri="{BB962C8B-B14F-4D97-AF65-F5344CB8AC3E}">
        <p14:creationId xmlns:p14="http://schemas.microsoft.com/office/powerpoint/2010/main" val="280960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497E1-47F6-4456-9D96-410CFA244FEE}"/>
              </a:ext>
            </a:extLst>
          </p:cNvPr>
          <p:cNvSpPr>
            <a:spLocks noGrp="1"/>
          </p:cNvSpPr>
          <p:nvPr>
            <p:ph type="title"/>
          </p:nvPr>
        </p:nvSpPr>
        <p:spPr/>
        <p:txBody>
          <a:bodyPr/>
          <a:lstStyle/>
          <a:p>
            <a:r>
              <a:rPr lang="en-US" dirty="0"/>
              <a:t>Almost done…</a:t>
            </a:r>
          </a:p>
        </p:txBody>
      </p:sp>
      <p:sp>
        <p:nvSpPr>
          <p:cNvPr id="3" name="Text Placeholder 2">
            <a:extLst>
              <a:ext uri="{FF2B5EF4-FFF2-40B4-BE49-F238E27FC236}">
                <a16:creationId xmlns:a16="http://schemas.microsoft.com/office/drawing/2014/main" id="{FB21D602-F03A-4443-957F-509F101D344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6564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89FB-BD1A-41E4-9023-B9CAF9C11854}"/>
              </a:ext>
            </a:extLst>
          </p:cNvPr>
          <p:cNvSpPr>
            <a:spLocks noGrp="1"/>
          </p:cNvSpPr>
          <p:nvPr>
            <p:ph type="title"/>
          </p:nvPr>
        </p:nvSpPr>
        <p:spPr/>
        <p:txBody>
          <a:bodyPr/>
          <a:lstStyle/>
          <a:p>
            <a:r>
              <a:rPr lang="en-US" dirty="0"/>
              <a:t>Stress and exhaustion</a:t>
            </a:r>
          </a:p>
        </p:txBody>
      </p:sp>
      <p:sp>
        <p:nvSpPr>
          <p:cNvPr id="3" name="Content Placeholder 2">
            <a:extLst>
              <a:ext uri="{FF2B5EF4-FFF2-40B4-BE49-F238E27FC236}">
                <a16:creationId xmlns:a16="http://schemas.microsoft.com/office/drawing/2014/main" id="{E7422676-E78C-450D-B0A1-712C81268718}"/>
              </a:ext>
            </a:extLst>
          </p:cNvPr>
          <p:cNvSpPr>
            <a:spLocks noGrp="1"/>
          </p:cNvSpPr>
          <p:nvPr>
            <p:ph idx="1"/>
          </p:nvPr>
        </p:nvSpPr>
        <p:spPr/>
        <p:txBody>
          <a:bodyPr>
            <a:normAutofit/>
          </a:bodyPr>
          <a:lstStyle/>
          <a:p>
            <a:r>
              <a:rPr lang="en-US" sz="2400" dirty="0"/>
              <a:t>Clearly everyone is under a lot of stress right now.</a:t>
            </a:r>
          </a:p>
          <a:p>
            <a:r>
              <a:rPr lang="en-US" sz="2400" dirty="0"/>
              <a:t>Life is hard, job is hard, limited interactions in person and too many interactions online/zoom/teams/whatever…</a:t>
            </a:r>
          </a:p>
          <a:p>
            <a:r>
              <a:rPr lang="en-US" sz="2400" dirty="0"/>
              <a:t>Yet we are still managing to teach our courses effectively</a:t>
            </a:r>
          </a:p>
          <a:p>
            <a:r>
              <a:rPr lang="en-US" sz="2400" i="1" dirty="0"/>
              <a:t>Are we all burning out? Chronicle of Higher Education, </a:t>
            </a:r>
            <a:r>
              <a:rPr lang="en-US" sz="2400" dirty="0"/>
              <a:t>Dec 15, 2022</a:t>
            </a:r>
          </a:p>
          <a:p>
            <a:r>
              <a:rPr lang="en-US" sz="2400" b="1" dirty="0"/>
              <a:t>NOTE: we are going to discuss handling stress as part of Opening Day tomorrow</a:t>
            </a:r>
          </a:p>
        </p:txBody>
      </p:sp>
    </p:spTree>
    <p:extLst>
      <p:ext uri="{BB962C8B-B14F-4D97-AF65-F5344CB8AC3E}">
        <p14:creationId xmlns:p14="http://schemas.microsoft.com/office/powerpoint/2010/main" val="406352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282B-CCE6-4E9D-93C8-410BF48EEAB5}"/>
              </a:ext>
            </a:extLst>
          </p:cNvPr>
          <p:cNvSpPr>
            <a:spLocks noGrp="1"/>
          </p:cNvSpPr>
          <p:nvPr>
            <p:ph type="title"/>
          </p:nvPr>
        </p:nvSpPr>
        <p:spPr/>
        <p:txBody>
          <a:bodyPr/>
          <a:lstStyle/>
          <a:p>
            <a:r>
              <a:rPr lang="en-US" dirty="0"/>
              <a:t>Agenda for today</a:t>
            </a:r>
          </a:p>
        </p:txBody>
      </p:sp>
      <p:sp>
        <p:nvSpPr>
          <p:cNvPr id="3" name="Content Placeholder 2">
            <a:extLst>
              <a:ext uri="{FF2B5EF4-FFF2-40B4-BE49-F238E27FC236}">
                <a16:creationId xmlns:a16="http://schemas.microsoft.com/office/drawing/2014/main" id="{11CFA8C9-5309-4B2F-B001-2EDABAD7520F}"/>
              </a:ext>
            </a:extLst>
          </p:cNvPr>
          <p:cNvSpPr>
            <a:spLocks noGrp="1"/>
          </p:cNvSpPr>
          <p:nvPr>
            <p:ph idx="1"/>
          </p:nvPr>
        </p:nvSpPr>
        <p:spPr/>
        <p:txBody>
          <a:bodyPr/>
          <a:lstStyle/>
          <a:p>
            <a:pPr>
              <a:lnSpc>
                <a:spcPct val="150000"/>
              </a:lnSpc>
            </a:pPr>
            <a:r>
              <a:rPr lang="en-US" sz="2400" dirty="0"/>
              <a:t>Provost updates, IGE revision (Zoom)			10-11 am</a:t>
            </a:r>
          </a:p>
          <a:p>
            <a:pPr>
              <a:lnSpc>
                <a:spcPct val="150000"/>
              </a:lnSpc>
            </a:pPr>
            <a:r>
              <a:rPr lang="en-US" sz="2400" dirty="0"/>
              <a:t>Degree Planner Training (Zoom)			11-12 am</a:t>
            </a:r>
          </a:p>
          <a:p>
            <a:pPr>
              <a:lnSpc>
                <a:spcPct val="150000"/>
              </a:lnSpc>
            </a:pPr>
            <a:r>
              <a:rPr lang="en-US" sz="2400" i="1" dirty="0"/>
              <a:t>Break, food available in ADK Room (in person)</a:t>
            </a:r>
            <a:r>
              <a:rPr lang="en-US" sz="2400" dirty="0"/>
              <a:t>	</a:t>
            </a:r>
            <a:r>
              <a:rPr lang="en-US" sz="2400" i="1" dirty="0"/>
              <a:t>12-1 pm</a:t>
            </a:r>
          </a:p>
          <a:p>
            <a:pPr>
              <a:lnSpc>
                <a:spcPct val="150000"/>
              </a:lnSpc>
            </a:pPr>
            <a:r>
              <a:rPr lang="en-US" sz="2400" dirty="0"/>
              <a:t>Canvas updates (in person or Zoom)			1-2 pm</a:t>
            </a:r>
          </a:p>
          <a:p>
            <a:endParaRPr lang="en-US" dirty="0"/>
          </a:p>
        </p:txBody>
      </p:sp>
    </p:spTree>
    <p:extLst>
      <p:ext uri="{BB962C8B-B14F-4D97-AF65-F5344CB8AC3E}">
        <p14:creationId xmlns:p14="http://schemas.microsoft.com/office/powerpoint/2010/main" val="3248010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5C71-4002-4180-80BB-884C43A7F12B}"/>
              </a:ext>
            </a:extLst>
          </p:cNvPr>
          <p:cNvSpPr>
            <a:spLocks noGrp="1"/>
          </p:cNvSpPr>
          <p:nvPr>
            <p:ph type="title"/>
          </p:nvPr>
        </p:nvSpPr>
        <p:spPr/>
        <p:txBody>
          <a:bodyPr/>
          <a:lstStyle/>
          <a:p>
            <a:r>
              <a:rPr lang="en-US" dirty="0"/>
              <a:t>Burnout, 2</a:t>
            </a:r>
          </a:p>
        </p:txBody>
      </p:sp>
      <p:sp>
        <p:nvSpPr>
          <p:cNvPr id="3" name="Content Placeholder 2">
            <a:extLst>
              <a:ext uri="{FF2B5EF4-FFF2-40B4-BE49-F238E27FC236}">
                <a16:creationId xmlns:a16="http://schemas.microsoft.com/office/drawing/2014/main" id="{2712C196-A0D8-482D-A31A-97E40FD02B40}"/>
              </a:ext>
            </a:extLst>
          </p:cNvPr>
          <p:cNvSpPr>
            <a:spLocks noGrp="1"/>
          </p:cNvSpPr>
          <p:nvPr>
            <p:ph idx="1"/>
          </p:nvPr>
        </p:nvSpPr>
        <p:spPr/>
        <p:txBody>
          <a:bodyPr/>
          <a:lstStyle/>
          <a:p>
            <a:r>
              <a:rPr lang="en-US" sz="2400" i="1" dirty="0"/>
              <a:t>Chronicle</a:t>
            </a:r>
            <a:r>
              <a:rPr lang="en-US" sz="2400" dirty="0"/>
              <a:t> article I mentioned above refers to a classic book on burnout by Berkley Psychologist Christina Maslach.</a:t>
            </a:r>
          </a:p>
          <a:p>
            <a:r>
              <a:rPr lang="en-US" sz="2400" b="0" i="0" dirty="0">
                <a:solidFill>
                  <a:srgbClr val="333333"/>
                </a:solidFill>
                <a:effectLst/>
              </a:rPr>
              <a:t>Maslach argues that “burnout has three dimensions: exhaustion, cynicism, and a sense of ineffectiveness or diminished accomplishment. You’re burned out when you are constantly drained of energy (exhaustion), when you see your students as problems rather than people you’re meant to help (cynicism), and when you feel that your work accomplishes nothing (ineffectiveness).</a:t>
            </a:r>
            <a:endParaRPr lang="en-US" sz="2400" dirty="0"/>
          </a:p>
          <a:p>
            <a:endParaRPr lang="en-US" dirty="0"/>
          </a:p>
        </p:txBody>
      </p:sp>
    </p:spTree>
    <p:extLst>
      <p:ext uri="{BB962C8B-B14F-4D97-AF65-F5344CB8AC3E}">
        <p14:creationId xmlns:p14="http://schemas.microsoft.com/office/powerpoint/2010/main" val="712159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9C7D-BB81-4361-8ED2-114ED1B92D5E}"/>
              </a:ext>
            </a:extLst>
          </p:cNvPr>
          <p:cNvSpPr>
            <a:spLocks noGrp="1"/>
          </p:cNvSpPr>
          <p:nvPr>
            <p:ph type="title"/>
          </p:nvPr>
        </p:nvSpPr>
        <p:spPr/>
        <p:txBody>
          <a:bodyPr/>
          <a:lstStyle/>
          <a:p>
            <a:r>
              <a:rPr lang="en-US" dirty="0"/>
              <a:t>Fedcap</a:t>
            </a:r>
          </a:p>
        </p:txBody>
      </p:sp>
      <p:sp>
        <p:nvSpPr>
          <p:cNvPr id="3" name="Content Placeholder 2">
            <a:extLst>
              <a:ext uri="{FF2B5EF4-FFF2-40B4-BE49-F238E27FC236}">
                <a16:creationId xmlns:a16="http://schemas.microsoft.com/office/drawing/2014/main" id="{9DDC4BFB-5EF6-4568-BCAB-BB7A3356B204}"/>
              </a:ext>
            </a:extLst>
          </p:cNvPr>
          <p:cNvSpPr>
            <a:spLocks noGrp="1"/>
          </p:cNvSpPr>
          <p:nvPr>
            <p:ph idx="1"/>
          </p:nvPr>
        </p:nvSpPr>
        <p:spPr>
          <a:xfrm>
            <a:off x="765313" y="1916910"/>
            <a:ext cx="6507845" cy="3958373"/>
          </a:xfrm>
        </p:spPr>
        <p:txBody>
          <a:bodyPr>
            <a:noAutofit/>
          </a:bodyPr>
          <a:lstStyle/>
          <a:p>
            <a:r>
              <a:rPr lang="en-US" sz="2400" dirty="0"/>
              <a:t>Immediate impact of relationship with Fedcap: nothing</a:t>
            </a:r>
          </a:p>
          <a:p>
            <a:r>
              <a:rPr lang="en-US" sz="2400" dirty="0"/>
              <a:t>Medium term impact of relationship with Fedcap: lots of conversations, likely leading to some new opportunities, such as doing training in ADKs or having a classroom or two on location in NYC</a:t>
            </a:r>
          </a:p>
          <a:p>
            <a:r>
              <a:rPr lang="en-US" sz="2400" dirty="0"/>
              <a:t>Long-term impact of relationship with Fedcap: unknown, but almost certainly positive</a:t>
            </a:r>
          </a:p>
        </p:txBody>
      </p:sp>
      <p:pic>
        <p:nvPicPr>
          <p:cNvPr id="4" name="Picture 3">
            <a:extLst>
              <a:ext uri="{FF2B5EF4-FFF2-40B4-BE49-F238E27FC236}">
                <a16:creationId xmlns:a16="http://schemas.microsoft.com/office/drawing/2014/main" id="{20FC0617-22F0-4752-9BA9-C0EAD1405A5C}"/>
              </a:ext>
            </a:extLst>
          </p:cNvPr>
          <p:cNvPicPr>
            <a:picLocks noChangeAspect="1"/>
          </p:cNvPicPr>
          <p:nvPr/>
        </p:nvPicPr>
        <p:blipFill>
          <a:blip r:embed="rId2"/>
          <a:stretch>
            <a:fillRect/>
          </a:stretch>
        </p:blipFill>
        <p:spPr>
          <a:xfrm>
            <a:off x="5922236" y="553668"/>
            <a:ext cx="1274316" cy="1274316"/>
          </a:xfrm>
          <a:prstGeom prst="rect">
            <a:avLst/>
          </a:prstGeom>
        </p:spPr>
      </p:pic>
      <p:sp>
        <p:nvSpPr>
          <p:cNvPr id="6" name="TextBox 5">
            <a:extLst>
              <a:ext uri="{FF2B5EF4-FFF2-40B4-BE49-F238E27FC236}">
                <a16:creationId xmlns:a16="http://schemas.microsoft.com/office/drawing/2014/main" id="{F71B954A-494D-4800-A686-3E729CCBA09C}"/>
              </a:ext>
            </a:extLst>
          </p:cNvPr>
          <p:cNvSpPr txBox="1"/>
          <p:nvPr/>
        </p:nvSpPr>
        <p:spPr>
          <a:xfrm>
            <a:off x="7675418" y="5768644"/>
            <a:ext cx="3713018" cy="276999"/>
          </a:xfrm>
          <a:prstGeom prst="rect">
            <a:avLst/>
          </a:prstGeom>
          <a:noFill/>
        </p:spPr>
        <p:txBody>
          <a:bodyPr wrap="square" rtlCol="0">
            <a:spAutoFit/>
          </a:bodyPr>
          <a:lstStyle/>
          <a:p>
            <a:pPr algn="ctr"/>
            <a:r>
              <a:rPr lang="en-US" sz="1200" dirty="0"/>
              <a:t>Fedcap new space in Manhattan</a:t>
            </a:r>
          </a:p>
        </p:txBody>
      </p:sp>
      <p:pic>
        <p:nvPicPr>
          <p:cNvPr id="8" name="Picture 7" descr="Picture of Fedcap's new location ">
            <a:extLst>
              <a:ext uri="{FF2B5EF4-FFF2-40B4-BE49-F238E27FC236}">
                <a16:creationId xmlns:a16="http://schemas.microsoft.com/office/drawing/2014/main" id="{6FD45547-9086-4829-A607-F4C45EB2544A}"/>
              </a:ext>
            </a:extLst>
          </p:cNvPr>
          <p:cNvPicPr>
            <a:picLocks noChangeAspect="1"/>
          </p:cNvPicPr>
          <p:nvPr/>
        </p:nvPicPr>
        <p:blipFill>
          <a:blip r:embed="rId3"/>
          <a:stretch>
            <a:fillRect/>
          </a:stretch>
        </p:blipFill>
        <p:spPr>
          <a:xfrm rot="5400000">
            <a:off x="7102613" y="1487204"/>
            <a:ext cx="4582440" cy="3436830"/>
          </a:xfrm>
          <a:prstGeom prst="rect">
            <a:avLst/>
          </a:prstGeom>
        </p:spPr>
      </p:pic>
    </p:spTree>
    <p:extLst>
      <p:ext uri="{BB962C8B-B14F-4D97-AF65-F5344CB8AC3E}">
        <p14:creationId xmlns:p14="http://schemas.microsoft.com/office/powerpoint/2010/main" val="975270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1156-5681-4B76-8665-6284D5786E1D}"/>
              </a:ext>
            </a:extLst>
          </p:cNvPr>
          <p:cNvSpPr>
            <a:spLocks noGrp="1"/>
          </p:cNvSpPr>
          <p:nvPr>
            <p:ph type="title"/>
          </p:nvPr>
        </p:nvSpPr>
        <p:spPr/>
        <p:txBody>
          <a:bodyPr/>
          <a:lstStyle/>
          <a:p>
            <a:r>
              <a:rPr lang="en-US" dirty="0"/>
              <a:t>And finally</a:t>
            </a:r>
          </a:p>
        </p:txBody>
      </p:sp>
      <p:sp>
        <p:nvSpPr>
          <p:cNvPr id="3" name="Content Placeholder 2">
            <a:extLst>
              <a:ext uri="{FF2B5EF4-FFF2-40B4-BE49-F238E27FC236}">
                <a16:creationId xmlns:a16="http://schemas.microsoft.com/office/drawing/2014/main" id="{F4B5CDAC-6BDB-4646-9D48-4B5CF6DB24A6}"/>
              </a:ext>
            </a:extLst>
          </p:cNvPr>
          <p:cNvSpPr>
            <a:spLocks noGrp="1"/>
          </p:cNvSpPr>
          <p:nvPr>
            <p:ph idx="1"/>
          </p:nvPr>
        </p:nvSpPr>
        <p:spPr/>
        <p:txBody>
          <a:bodyPr>
            <a:normAutofit/>
          </a:bodyPr>
          <a:lstStyle/>
          <a:p>
            <a:r>
              <a:rPr lang="en-US" sz="3200" dirty="0"/>
              <a:t>Questions</a:t>
            </a:r>
          </a:p>
          <a:p>
            <a:r>
              <a:rPr lang="en-US" sz="3200" dirty="0"/>
              <a:t>Fedcap “brainstorming”…what ideas do people have for projects we should focus on in working with Fedcap? [put idea in chat!]</a:t>
            </a:r>
          </a:p>
        </p:txBody>
      </p:sp>
    </p:spTree>
    <p:extLst>
      <p:ext uri="{BB962C8B-B14F-4D97-AF65-F5344CB8AC3E}">
        <p14:creationId xmlns:p14="http://schemas.microsoft.com/office/powerpoint/2010/main" val="126309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7E42-B11F-4233-8F95-542C5260DCDF}"/>
              </a:ext>
            </a:extLst>
          </p:cNvPr>
          <p:cNvSpPr>
            <a:spLocks noGrp="1"/>
          </p:cNvSpPr>
          <p:nvPr>
            <p:ph type="title"/>
          </p:nvPr>
        </p:nvSpPr>
        <p:spPr/>
        <p:txBody>
          <a:bodyPr/>
          <a:lstStyle/>
          <a:p>
            <a:r>
              <a:rPr lang="en-US" dirty="0"/>
              <a:t>More Fedcap images…</a:t>
            </a:r>
          </a:p>
        </p:txBody>
      </p:sp>
      <p:pic>
        <p:nvPicPr>
          <p:cNvPr id="5" name="Content Placeholder 4" descr="A picture containing outdoor, sky, building, person&#10;&#10;Description automatically generated">
            <a:extLst>
              <a:ext uri="{FF2B5EF4-FFF2-40B4-BE49-F238E27FC236}">
                <a16:creationId xmlns:a16="http://schemas.microsoft.com/office/drawing/2014/main" id="{C00360D2-8BD2-44A6-AC3F-213C5B5847C9}"/>
              </a:ext>
            </a:extLst>
          </p:cNvPr>
          <p:cNvPicPr>
            <a:picLocks noGrp="1" noChangeAspect="1"/>
          </p:cNvPicPr>
          <p:nvPr>
            <p:ph idx="1"/>
          </p:nvPr>
        </p:nvPicPr>
        <p:blipFill>
          <a:blip r:embed="rId2"/>
          <a:stretch>
            <a:fillRect/>
          </a:stretch>
        </p:blipFill>
        <p:spPr>
          <a:xfrm>
            <a:off x="1066800" y="2133791"/>
            <a:ext cx="3775148" cy="2831361"/>
          </a:xfrm>
        </p:spPr>
      </p:pic>
      <p:pic>
        <p:nvPicPr>
          <p:cNvPr id="7" name="Picture 6" descr="A picture containing text, building, outdoor, way&#10;&#10;Description automatically generated">
            <a:extLst>
              <a:ext uri="{FF2B5EF4-FFF2-40B4-BE49-F238E27FC236}">
                <a16:creationId xmlns:a16="http://schemas.microsoft.com/office/drawing/2014/main" id="{6771C65E-BE8C-4184-BE3B-F5AF614590FB}"/>
              </a:ext>
            </a:extLst>
          </p:cNvPr>
          <p:cNvPicPr>
            <a:picLocks noChangeAspect="1"/>
          </p:cNvPicPr>
          <p:nvPr/>
        </p:nvPicPr>
        <p:blipFill>
          <a:blip r:embed="rId3"/>
          <a:stretch>
            <a:fillRect/>
          </a:stretch>
        </p:blipFill>
        <p:spPr>
          <a:xfrm>
            <a:off x="5891048" y="2014194"/>
            <a:ext cx="5234152" cy="3925614"/>
          </a:xfrm>
          <a:prstGeom prst="rect">
            <a:avLst/>
          </a:prstGeom>
        </p:spPr>
      </p:pic>
    </p:spTree>
    <p:extLst>
      <p:ext uri="{BB962C8B-B14F-4D97-AF65-F5344CB8AC3E}">
        <p14:creationId xmlns:p14="http://schemas.microsoft.com/office/powerpoint/2010/main" val="27517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30B2-844E-48A9-A536-FCC8B5B91C33}"/>
              </a:ext>
            </a:extLst>
          </p:cNvPr>
          <p:cNvSpPr>
            <a:spLocks noGrp="1"/>
          </p:cNvSpPr>
          <p:nvPr>
            <p:ph type="title"/>
          </p:nvPr>
        </p:nvSpPr>
        <p:spPr/>
        <p:txBody>
          <a:bodyPr/>
          <a:lstStyle/>
          <a:p>
            <a:r>
              <a:rPr lang="en-US" dirty="0"/>
              <a:t>Calendar for AY 22-23, with late spring start</a:t>
            </a:r>
          </a:p>
        </p:txBody>
      </p:sp>
      <p:sp>
        <p:nvSpPr>
          <p:cNvPr id="3" name="Content Placeholder 2">
            <a:extLst>
              <a:ext uri="{FF2B5EF4-FFF2-40B4-BE49-F238E27FC236}">
                <a16:creationId xmlns:a16="http://schemas.microsoft.com/office/drawing/2014/main" id="{46FD3174-3831-44C9-8C8D-6AA0243B2A49}"/>
              </a:ext>
            </a:extLst>
          </p:cNvPr>
          <p:cNvSpPr>
            <a:spLocks noGrp="1"/>
          </p:cNvSpPr>
          <p:nvPr>
            <p:ph idx="1"/>
          </p:nvPr>
        </p:nvSpPr>
        <p:spPr>
          <a:xfrm>
            <a:off x="1066800" y="1871529"/>
            <a:ext cx="10701130" cy="4343877"/>
          </a:xfrm>
        </p:spPr>
        <p:txBody>
          <a:bodyPr>
            <a:normAutofit lnSpcReduction="10000"/>
          </a:bodyPr>
          <a:lstStyle/>
          <a:p>
            <a:r>
              <a:rPr lang="en-US" sz="2400" dirty="0"/>
              <a:t>First day of class fall 2022, August 23, 2022, last class day fall 2022, December 5, 2022</a:t>
            </a:r>
          </a:p>
          <a:p>
            <a:pPr marL="0" indent="0">
              <a:buNone/>
            </a:pPr>
            <a:r>
              <a:rPr lang="en-US" sz="2400" dirty="0"/>
              <a:t>World University Games in LP, January 12-22, 2023</a:t>
            </a:r>
          </a:p>
          <a:p>
            <a:r>
              <a:rPr lang="en-US" sz="2400" dirty="0"/>
              <a:t>First day of class spring 2023, January 31, 2023 (online only)</a:t>
            </a:r>
          </a:p>
          <a:p>
            <a:r>
              <a:rPr lang="en-US" sz="2400" dirty="0"/>
              <a:t>First f2f teaching day, Tuesday February 14, 2023</a:t>
            </a:r>
          </a:p>
          <a:p>
            <a:r>
              <a:rPr lang="en-US" sz="2400" dirty="0"/>
              <a:t>Vacation days for President’s Day 2/20, March Break 3/20-24, and random vacation day Friday 4/21</a:t>
            </a:r>
          </a:p>
          <a:p>
            <a:r>
              <a:rPr lang="en-US" sz="2400" dirty="0"/>
              <a:t>Last day of class Monday May 15, 2023</a:t>
            </a:r>
          </a:p>
          <a:p>
            <a:r>
              <a:rPr lang="en-US" sz="2400" dirty="0"/>
              <a:t>Commencement Saturday May 20, 2023</a:t>
            </a:r>
          </a:p>
          <a:p>
            <a:pPr marL="0" indent="0">
              <a:buNone/>
            </a:pPr>
            <a:endParaRPr lang="en-US" dirty="0"/>
          </a:p>
        </p:txBody>
      </p:sp>
    </p:spTree>
    <p:extLst>
      <p:ext uri="{BB962C8B-B14F-4D97-AF65-F5344CB8AC3E}">
        <p14:creationId xmlns:p14="http://schemas.microsoft.com/office/powerpoint/2010/main" val="7857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6447-804C-4869-8672-9FDAB6DBAE9D}"/>
              </a:ext>
            </a:extLst>
          </p:cNvPr>
          <p:cNvSpPr>
            <a:spLocks noGrp="1"/>
          </p:cNvSpPr>
          <p:nvPr>
            <p:ph type="title"/>
          </p:nvPr>
        </p:nvSpPr>
        <p:spPr/>
        <p:txBody>
          <a:bodyPr/>
          <a:lstStyle/>
          <a:p>
            <a:r>
              <a:rPr lang="en-US" dirty="0"/>
              <a:t>Paylocity update</a:t>
            </a:r>
          </a:p>
        </p:txBody>
      </p:sp>
      <p:sp>
        <p:nvSpPr>
          <p:cNvPr id="3" name="Content Placeholder 2">
            <a:extLst>
              <a:ext uri="{FF2B5EF4-FFF2-40B4-BE49-F238E27FC236}">
                <a16:creationId xmlns:a16="http://schemas.microsoft.com/office/drawing/2014/main" id="{2745C79B-2F81-43EC-9CAD-2834C30B0951}"/>
              </a:ext>
            </a:extLst>
          </p:cNvPr>
          <p:cNvSpPr>
            <a:spLocks noGrp="1"/>
          </p:cNvSpPr>
          <p:nvPr>
            <p:ph idx="1"/>
          </p:nvPr>
        </p:nvSpPr>
        <p:spPr>
          <a:xfrm>
            <a:off x="1066800" y="2103120"/>
            <a:ext cx="4429539" cy="3849624"/>
          </a:xfrm>
        </p:spPr>
        <p:txBody>
          <a:bodyPr>
            <a:normAutofit/>
          </a:bodyPr>
          <a:lstStyle/>
          <a:p>
            <a:r>
              <a:rPr lang="en-US" sz="2800" dirty="0"/>
              <a:t>Employees have been tracking vacations, sick days, etc.</a:t>
            </a:r>
          </a:p>
          <a:p>
            <a:r>
              <a:rPr lang="en-US" sz="2800" dirty="0"/>
              <a:t>Over the semester it will be rolled out for faculty as well</a:t>
            </a:r>
          </a:p>
        </p:txBody>
      </p:sp>
      <p:pic>
        <p:nvPicPr>
          <p:cNvPr id="1026" name="Picture 2">
            <a:extLst>
              <a:ext uri="{FF2B5EF4-FFF2-40B4-BE49-F238E27FC236}">
                <a16:creationId xmlns:a16="http://schemas.microsoft.com/office/drawing/2014/main" id="{DF6FF480-B683-47EB-8A8D-9FAA7D91A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922032"/>
            <a:ext cx="3302000" cy="320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05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D8AA-E89A-4ED4-94AD-F7A9FE11239D}"/>
              </a:ext>
            </a:extLst>
          </p:cNvPr>
          <p:cNvSpPr>
            <a:spLocks noGrp="1"/>
          </p:cNvSpPr>
          <p:nvPr>
            <p:ph type="title"/>
          </p:nvPr>
        </p:nvSpPr>
        <p:spPr/>
        <p:txBody>
          <a:bodyPr/>
          <a:lstStyle/>
          <a:p>
            <a:r>
              <a:rPr lang="en-US" dirty="0"/>
              <a:t>Degree Planner</a:t>
            </a:r>
          </a:p>
        </p:txBody>
      </p:sp>
      <p:sp>
        <p:nvSpPr>
          <p:cNvPr id="3" name="Content Placeholder 2">
            <a:extLst>
              <a:ext uri="{FF2B5EF4-FFF2-40B4-BE49-F238E27FC236}">
                <a16:creationId xmlns:a16="http://schemas.microsoft.com/office/drawing/2014/main" id="{0674A39E-A7DB-4138-AB77-5D137F260513}"/>
              </a:ext>
            </a:extLst>
          </p:cNvPr>
          <p:cNvSpPr>
            <a:spLocks noGrp="1"/>
          </p:cNvSpPr>
          <p:nvPr>
            <p:ph idx="1"/>
          </p:nvPr>
        </p:nvSpPr>
        <p:spPr/>
        <p:txBody>
          <a:bodyPr/>
          <a:lstStyle/>
          <a:p>
            <a:r>
              <a:rPr lang="en-US" sz="2800" dirty="0"/>
              <a:t>Mandate to use this for student program planning, at least by Fall 2022</a:t>
            </a:r>
          </a:p>
          <a:p>
            <a:r>
              <a:rPr lang="en-US" sz="2800" dirty="0"/>
              <a:t>Training right after this session! </a:t>
            </a:r>
          </a:p>
          <a:p>
            <a:r>
              <a:rPr lang="en-US" sz="2800" dirty="0"/>
              <a:t>Registrar’s Office will stop routinely distributing the paper plan sheets</a:t>
            </a:r>
          </a:p>
          <a:p>
            <a:pPr marL="0" indent="0">
              <a:buNone/>
            </a:pPr>
            <a:endParaRPr lang="en-US" dirty="0"/>
          </a:p>
        </p:txBody>
      </p:sp>
    </p:spTree>
    <p:extLst>
      <p:ext uri="{BB962C8B-B14F-4D97-AF65-F5344CB8AC3E}">
        <p14:creationId xmlns:p14="http://schemas.microsoft.com/office/powerpoint/2010/main" val="348778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E47B8-4FC5-48B4-9B87-A5D9EB8B890F}"/>
              </a:ext>
            </a:extLst>
          </p:cNvPr>
          <p:cNvSpPr>
            <a:spLocks noGrp="1"/>
          </p:cNvSpPr>
          <p:nvPr>
            <p:ph type="title"/>
          </p:nvPr>
        </p:nvSpPr>
        <p:spPr/>
        <p:txBody>
          <a:bodyPr/>
          <a:lstStyle/>
          <a:p>
            <a:r>
              <a:rPr lang="en-US" dirty="0"/>
              <a:t>Gen Ed Revision</a:t>
            </a:r>
          </a:p>
        </p:txBody>
      </p:sp>
      <p:sp>
        <p:nvSpPr>
          <p:cNvPr id="3" name="Text Placeholder 2">
            <a:extLst>
              <a:ext uri="{FF2B5EF4-FFF2-40B4-BE49-F238E27FC236}">
                <a16:creationId xmlns:a16="http://schemas.microsoft.com/office/drawing/2014/main" id="{82AB7922-9246-42E2-ADCC-028E5BBE96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01041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9DF7BE-3581-433C-BCD8-42096693FADD}"/>
              </a:ext>
            </a:extLst>
          </p:cNvPr>
          <p:cNvSpPr>
            <a:spLocks noGrp="1"/>
          </p:cNvSpPr>
          <p:nvPr>
            <p:ph type="title"/>
          </p:nvPr>
        </p:nvSpPr>
        <p:spPr>
          <a:xfrm>
            <a:off x="868680" y="642593"/>
            <a:ext cx="6281928" cy="958623"/>
          </a:xfrm>
        </p:spPr>
        <p:txBody>
          <a:bodyPr>
            <a:normAutofit/>
          </a:bodyPr>
          <a:lstStyle/>
          <a:p>
            <a:r>
              <a:rPr lang="en-US" dirty="0"/>
              <a:t>Why is Gen Ed important</a:t>
            </a:r>
          </a:p>
        </p:txBody>
      </p:sp>
      <p:sp>
        <p:nvSpPr>
          <p:cNvPr id="3" name="Content Placeholder 2">
            <a:extLst>
              <a:ext uri="{FF2B5EF4-FFF2-40B4-BE49-F238E27FC236}">
                <a16:creationId xmlns:a16="http://schemas.microsoft.com/office/drawing/2014/main" id="{0D33A740-9B7C-4646-9EB4-062FEF6DF9E7}"/>
              </a:ext>
            </a:extLst>
          </p:cNvPr>
          <p:cNvSpPr>
            <a:spLocks noGrp="1"/>
          </p:cNvSpPr>
          <p:nvPr>
            <p:ph idx="1"/>
          </p:nvPr>
        </p:nvSpPr>
        <p:spPr>
          <a:xfrm>
            <a:off x="721359" y="1601215"/>
            <a:ext cx="6653475" cy="4614191"/>
          </a:xfrm>
        </p:spPr>
        <p:txBody>
          <a:bodyPr>
            <a:normAutofit lnSpcReduction="10000"/>
          </a:bodyPr>
          <a:lstStyle/>
          <a:p>
            <a:r>
              <a:rPr lang="en-US" sz="2400" dirty="0"/>
              <a:t>Universally recognized as the key element in US college education (unlike UK, Europe or Canada)</a:t>
            </a:r>
          </a:p>
          <a:p>
            <a:r>
              <a:rPr lang="en-US" sz="2400" dirty="0"/>
              <a:t>Helps create well rounded graduates ready to appreciate life and manage complexity</a:t>
            </a:r>
          </a:p>
          <a:p>
            <a:r>
              <a:rPr lang="en-US" sz="2400" dirty="0"/>
              <a:t>Shows what the college values, by…</a:t>
            </a:r>
          </a:p>
          <a:p>
            <a:r>
              <a:rPr lang="en-US" sz="2400" dirty="0"/>
              <a:t>Forcing students to take certain courses they might otherwise avoid</a:t>
            </a:r>
          </a:p>
          <a:p>
            <a:r>
              <a:rPr lang="en-US" sz="2400" dirty="0"/>
              <a:t>Provides a foundation for majors</a:t>
            </a:r>
          </a:p>
          <a:p>
            <a:r>
              <a:rPr lang="en-US" sz="2400" dirty="0"/>
              <a:t>Creates work for certain departments</a:t>
            </a:r>
          </a:p>
          <a:p>
            <a:endParaRPr lang="en-US" dirty="0"/>
          </a:p>
        </p:txBody>
      </p:sp>
      <p:pic>
        <p:nvPicPr>
          <p:cNvPr id="4" name="Picture 3">
            <a:extLst>
              <a:ext uri="{FF2B5EF4-FFF2-40B4-BE49-F238E27FC236}">
                <a16:creationId xmlns:a16="http://schemas.microsoft.com/office/drawing/2014/main" id="{879E4476-2E4A-497E-AB0D-8A22141FC098}"/>
              </a:ext>
            </a:extLst>
          </p:cNvPr>
          <p:cNvPicPr>
            <a:picLocks noChangeAspect="1"/>
          </p:cNvPicPr>
          <p:nvPr/>
        </p:nvPicPr>
        <p:blipFill rotWithShape="1">
          <a:blip r:embed="rId2"/>
          <a:srcRect l="2886" r="20183" b="-2"/>
          <a:stretch/>
        </p:blipFill>
        <p:spPr>
          <a:xfrm>
            <a:off x="7837371" y="237744"/>
            <a:ext cx="4124416" cy="6382512"/>
          </a:xfrm>
          <a:prstGeom prst="rect">
            <a:avLst/>
          </a:prstGeom>
        </p:spPr>
      </p:pic>
    </p:spTree>
    <p:extLst>
      <p:ext uri="{BB962C8B-B14F-4D97-AF65-F5344CB8AC3E}">
        <p14:creationId xmlns:p14="http://schemas.microsoft.com/office/powerpoint/2010/main" val="122833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5FD9-9BBE-4066-9867-B959BBB3453A}"/>
              </a:ext>
            </a:extLst>
          </p:cNvPr>
          <p:cNvSpPr>
            <a:spLocks noGrp="1"/>
          </p:cNvSpPr>
          <p:nvPr>
            <p:ph type="title"/>
          </p:nvPr>
        </p:nvSpPr>
        <p:spPr/>
        <p:txBody>
          <a:bodyPr/>
          <a:lstStyle/>
          <a:p>
            <a:r>
              <a:rPr lang="en-US" dirty="0"/>
              <a:t>PSC General Education Review</a:t>
            </a:r>
          </a:p>
        </p:txBody>
      </p:sp>
      <p:sp>
        <p:nvSpPr>
          <p:cNvPr id="3" name="Content Placeholder 2">
            <a:extLst>
              <a:ext uri="{FF2B5EF4-FFF2-40B4-BE49-F238E27FC236}">
                <a16:creationId xmlns:a16="http://schemas.microsoft.com/office/drawing/2014/main" id="{E567C510-DBBC-485D-9447-244FC54E4D81}"/>
              </a:ext>
            </a:extLst>
          </p:cNvPr>
          <p:cNvSpPr>
            <a:spLocks noGrp="1"/>
          </p:cNvSpPr>
          <p:nvPr>
            <p:ph idx="1"/>
          </p:nvPr>
        </p:nvSpPr>
        <p:spPr>
          <a:xfrm>
            <a:off x="924560" y="1767840"/>
            <a:ext cx="10200640" cy="4184904"/>
          </a:xfrm>
        </p:spPr>
        <p:txBody>
          <a:bodyPr>
            <a:noAutofit/>
          </a:bodyPr>
          <a:lstStyle/>
          <a:p>
            <a:r>
              <a:rPr lang="en-US" sz="3600" dirty="0"/>
              <a:t>Subcommittee [Andermatt, Aicher, Davidson, Lalonde, Milewski] reviewed current IGE. Considered history of IGE (2005), carried out a survey, etc.</a:t>
            </a:r>
          </a:p>
          <a:p>
            <a:r>
              <a:rPr lang="en-US" sz="3600" dirty="0"/>
              <a:t>Provided thirty-page report on their results</a:t>
            </a:r>
          </a:p>
        </p:txBody>
      </p:sp>
    </p:spTree>
    <p:extLst>
      <p:ext uri="{BB962C8B-B14F-4D97-AF65-F5344CB8AC3E}">
        <p14:creationId xmlns:p14="http://schemas.microsoft.com/office/powerpoint/2010/main" val="332831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16E8-2CD7-4248-AC62-03B5BFEF208F}"/>
              </a:ext>
            </a:extLst>
          </p:cNvPr>
          <p:cNvSpPr>
            <a:spLocks noGrp="1"/>
          </p:cNvSpPr>
          <p:nvPr>
            <p:ph type="title"/>
          </p:nvPr>
        </p:nvSpPr>
        <p:spPr/>
        <p:txBody>
          <a:bodyPr/>
          <a:lstStyle/>
          <a:p>
            <a:r>
              <a:rPr lang="en-US" dirty="0"/>
              <a:t>Survey of Faculty</a:t>
            </a:r>
          </a:p>
        </p:txBody>
      </p:sp>
      <p:sp>
        <p:nvSpPr>
          <p:cNvPr id="3" name="Content Placeholder 2">
            <a:extLst>
              <a:ext uri="{FF2B5EF4-FFF2-40B4-BE49-F238E27FC236}">
                <a16:creationId xmlns:a16="http://schemas.microsoft.com/office/drawing/2014/main" id="{627E8B97-F826-420C-BFDD-D01E702205F6}"/>
              </a:ext>
            </a:extLst>
          </p:cNvPr>
          <p:cNvSpPr>
            <a:spLocks noGrp="1"/>
          </p:cNvSpPr>
          <p:nvPr>
            <p:ph idx="1"/>
          </p:nvPr>
        </p:nvSpPr>
        <p:spPr>
          <a:xfrm>
            <a:off x="1066800" y="1760434"/>
            <a:ext cx="5778381" cy="4192310"/>
          </a:xfrm>
        </p:spPr>
        <p:txBody>
          <a:bodyPr>
            <a:normAutofit/>
          </a:bodyPr>
          <a:lstStyle/>
          <a:p>
            <a:pPr marL="0" indent="0">
              <a:buNone/>
            </a:pPr>
            <a:r>
              <a:rPr lang="en-US" sz="3200" dirty="0"/>
              <a:t>Organized by faculty </a:t>
            </a:r>
            <a:r>
              <a:rPr lang="en-US" sz="3200" i="1" dirty="0"/>
              <a:t>ad hoc </a:t>
            </a:r>
            <a:r>
              <a:rPr lang="en-US" sz="3200" dirty="0"/>
              <a:t>committee</a:t>
            </a:r>
          </a:p>
          <a:p>
            <a:pPr marL="0" indent="0">
              <a:buNone/>
            </a:pPr>
            <a:r>
              <a:rPr lang="en-US" sz="3200" dirty="0"/>
              <a:t>Likert scale: Strongly Agree, Agree, No Opinion, Disagree, Strongly Disagree</a:t>
            </a:r>
          </a:p>
          <a:p>
            <a:pPr marL="0" indent="0">
              <a:buNone/>
            </a:pPr>
            <a:r>
              <a:rPr lang="en-US" sz="3200" dirty="0"/>
              <a:t>68% participation rate (wow!)</a:t>
            </a:r>
          </a:p>
        </p:txBody>
      </p:sp>
      <p:pic>
        <p:nvPicPr>
          <p:cNvPr id="1026" name="Picture 2">
            <a:extLst>
              <a:ext uri="{FF2B5EF4-FFF2-40B4-BE49-F238E27FC236}">
                <a16:creationId xmlns:a16="http://schemas.microsoft.com/office/drawing/2014/main" id="{9EBFB7CA-DCA5-4ECE-BD89-C94EE629D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418" y="1760434"/>
            <a:ext cx="3576782" cy="357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687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{22537B65-9F5F-43D6-BF3A-1853B6820795}tf11531919_win32</Template>
  <TotalTime>313</TotalTime>
  <Words>1133</Words>
  <Application>Microsoft Macintosh PowerPoint</Application>
  <PresentationFormat>Widescreen</PresentationFormat>
  <Paragraphs>89</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Avenir Next LT Pro</vt:lpstr>
      <vt:lpstr>Avenir Next LT Pro Light</vt:lpstr>
      <vt:lpstr>Calibri</vt:lpstr>
      <vt:lpstr>Garamond</vt:lpstr>
      <vt:lpstr>SavonVTI</vt:lpstr>
      <vt:lpstr>Provost Day January 2022</vt:lpstr>
      <vt:lpstr>Agenda for today</vt:lpstr>
      <vt:lpstr>Calendar for AY 22-23, with late spring start</vt:lpstr>
      <vt:lpstr>Paylocity update</vt:lpstr>
      <vt:lpstr>Degree Planner</vt:lpstr>
      <vt:lpstr>Gen Ed Revision</vt:lpstr>
      <vt:lpstr>Why is Gen Ed important</vt:lpstr>
      <vt:lpstr>PSC General Education Review</vt:lpstr>
      <vt:lpstr>Survey of Faculty</vt:lpstr>
      <vt:lpstr>Some key survey results</vt:lpstr>
      <vt:lpstr>Comparison with other colleges</vt:lpstr>
      <vt:lpstr>Size of competitor’s Gen Ed.</vt:lpstr>
      <vt:lpstr>Report Executive Summary</vt:lpstr>
      <vt:lpstr>Proposed changes (in my language)</vt:lpstr>
      <vt:lpstr>Stalking Horse</vt:lpstr>
      <vt:lpstr>Next Steps</vt:lpstr>
      <vt:lpstr>Next, Next Step</vt:lpstr>
      <vt:lpstr>Almost done…</vt:lpstr>
      <vt:lpstr>Stress and exhaustion</vt:lpstr>
      <vt:lpstr>Burnout, 2</vt:lpstr>
      <vt:lpstr>Fedcap</vt:lpstr>
      <vt:lpstr>And finally</vt:lpstr>
      <vt:lpstr>More Fedcap 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Nicholas Hunt-Bull</dc:creator>
  <cp:lastModifiedBy>Freb Hunt-Bull</cp:lastModifiedBy>
  <cp:revision>2</cp:revision>
  <dcterms:created xsi:type="dcterms:W3CDTF">2022-01-05T14:46:13Z</dcterms:created>
  <dcterms:modified xsi:type="dcterms:W3CDTF">2022-01-14T15:57:19Z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